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1"/>
  </p:notesMasterIdLst>
  <p:sldIdLst>
    <p:sldId id="256" r:id="rId2"/>
    <p:sldId id="258" r:id="rId3"/>
    <p:sldId id="257" r:id="rId4"/>
    <p:sldId id="259" r:id="rId5"/>
    <p:sldId id="291" r:id="rId6"/>
    <p:sldId id="267" r:id="rId7"/>
    <p:sldId id="268" r:id="rId8"/>
    <p:sldId id="269" r:id="rId9"/>
    <p:sldId id="270" r:id="rId10"/>
    <p:sldId id="264" r:id="rId11"/>
    <p:sldId id="272" r:id="rId12"/>
    <p:sldId id="271" r:id="rId13"/>
    <p:sldId id="273" r:id="rId14"/>
    <p:sldId id="274" r:id="rId15"/>
    <p:sldId id="276" r:id="rId16"/>
    <p:sldId id="275" r:id="rId17"/>
    <p:sldId id="277" r:id="rId18"/>
    <p:sldId id="281" r:id="rId19"/>
    <p:sldId id="282" r:id="rId20"/>
    <p:sldId id="265" r:id="rId21"/>
    <p:sldId id="279" r:id="rId22"/>
    <p:sldId id="286" r:id="rId23"/>
    <p:sldId id="280" r:id="rId24"/>
    <p:sldId id="283" r:id="rId25"/>
    <p:sldId id="284" r:id="rId26"/>
    <p:sldId id="285" r:id="rId27"/>
    <p:sldId id="292" r:id="rId28"/>
    <p:sldId id="293" r:id="rId29"/>
    <p:sldId id="294" r:id="rId30"/>
    <p:sldId id="296" r:id="rId31"/>
    <p:sldId id="295" r:id="rId32"/>
    <p:sldId id="297" r:id="rId33"/>
    <p:sldId id="298" r:id="rId34"/>
    <p:sldId id="299" r:id="rId35"/>
    <p:sldId id="290" r:id="rId36"/>
    <p:sldId id="287" r:id="rId37"/>
    <p:sldId id="288" r:id="rId38"/>
    <p:sldId id="289" r:id="rId39"/>
    <p:sldId id="260" r:id="rId40"/>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2286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lumOff val="-13575"/>
            </a:schemeClr>
          </a:solidFill>
        </a:fill>
      </a:tcStyle>
    </a:firstCol>
    <a:lastRow>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hueOff val="114395"/>
              <a:lumOff val="-24975"/>
            </a:schemeClr>
          </a:solidFill>
        </a:fill>
      </a:tcStyle>
    </a:firstRow>
  </a:tblStyle>
  <a:tblStyle styleId="{C7B018BB-80A7-4F77-B60F-C8B233D01FF8}" styleName="">
    <a:tblBg/>
    <a:wholeTbl>
      <a:tcTxStyle b="off" i="off">
        <a:font>
          <a:latin typeface="Helvetica Neue"/>
          <a:ea typeface="Helvetica Neue"/>
          <a:cs typeface="Helvetica Neue"/>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ff" i="off">
        <a:fontRef idx="min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3">
              <a:hueOff val="362282"/>
              <a:satOff val="31803"/>
              <a:lumOff val="-18242"/>
            </a:schemeClr>
          </a:solidFill>
        </a:fill>
      </a:tcStyle>
    </a:firstCol>
    <a:lastRow>
      <a:tcTxStyle b="off" i="off">
        <a:font>
          <a:latin typeface="Helvetica Neue"/>
          <a:ea typeface="Helvetica Neue"/>
          <a:cs typeface="Helvetica Neue"/>
        </a:font>
        <a:srgbClr val="000000"/>
      </a:tcTxStyle>
      <a:tcStyle>
        <a:tcBdr>
          <a:left>
            <a:ln w="12700" cap="flat">
              <a:solidFill>
                <a:srgbClr val="606060"/>
              </a:solidFill>
              <a:prstDash val="solid"/>
              <a:miter lim="400000"/>
            </a:ln>
          </a:left>
          <a:right>
            <a:ln w="12700" cap="flat">
              <a:solidFill>
                <a:srgbClr val="606060"/>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EBEBEB"/>
          </a:solidFill>
        </a:fill>
      </a:tcStyle>
    </a:lastRow>
    <a:firstRow>
      <a:tcTxStyle b="off" i="off">
        <a:fontRef idx="minor">
          <a:srgbClr val="FFFFFF"/>
        </a:fontRef>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rgbClr val="017101"/>
          </a:solidFill>
        </a:fill>
      </a:tcStyle>
    </a:firstRow>
  </a:tblStyle>
  <a:tblStyle styleId="{EEE7283C-3CF3-47DC-8721-378D4A62B228}" styleName="">
    <a:tblBg/>
    <a:wholeTbl>
      <a:tcTxStyle b="off" i="off">
        <a:font>
          <a:latin typeface="Helvetica Neue Light"/>
          <a:ea typeface="Helvetica Neue Light"/>
          <a:cs typeface="Helvetica Neue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FAF7E9"/>
          </a:solidFill>
        </a:fill>
      </a:tcStyle>
    </a:wholeTbl>
    <a:band2H>
      <a:tcTxStyle/>
      <a:tcStyle>
        <a:tcBdr/>
        <a:fill>
          <a:solidFill>
            <a:srgbClr val="EDEADD"/>
          </a:solidFill>
        </a:fill>
      </a:tcStyle>
    </a:band2H>
    <a:firstCol>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9BA00"/>
          </a:solidFill>
        </a:fill>
      </a:tcStyle>
    </a:firstCol>
    <a:la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lastRow>
    <a:fir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firstRow>
  </a:tblStyle>
  <a:tblStyle styleId="{CF821DB8-F4EB-4A41-A1BA-3FCAFE7338EE}" styleName="">
    <a:tblBg/>
    <a:wholeTbl>
      <a:tcTxStyle b="off" i="off">
        <a:font>
          <a:latin typeface="Helvetica Neue"/>
          <a:ea typeface="Helvetica Neue"/>
          <a:cs typeface="Helvetica Neue"/>
        </a:font>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EBEBEB"/>
          </a:solidFill>
        </a:fill>
      </a:tcStyle>
    </a:wholeTbl>
    <a:band2H>
      <a:tcTxStyle/>
      <a:tcStyle>
        <a:tcBdr/>
        <a:fill>
          <a:solidFill>
            <a:srgbClr val="DADBDA"/>
          </a:solidFill>
        </a:fill>
      </a:tcStyle>
    </a:band2H>
    <a:firstCol>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chemeClr val="accent6">
              <a:hueOff val="-146070"/>
              <a:satOff val="-10048"/>
              <a:lumOff val="-30626"/>
            </a:schemeClr>
          </a:solidFill>
        </a:fill>
      </a:tcStyle>
    </a:firstCol>
    <a:la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lastRow>
    <a:fir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firstRow>
  </a:tblStyle>
  <a:tblStyle styleId="{33BA23B1-9221-436E-865A-0063620EA4FD}" styleName="">
    <a:tblBg/>
    <a:wholeTbl>
      <a:tcTxStyle b="off" i="off">
        <a:font>
          <a:latin typeface="Helvetica Neue"/>
          <a:ea typeface="Helvetica Neue"/>
          <a:cs typeface="Helvetica Neue"/>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B5B5C1"/>
          </a:solidFill>
        </a:fill>
      </a:tcStyle>
    </a:wholeTbl>
    <a:band2H>
      <a:tcTxStyle/>
      <a:tcStyle>
        <a:tcBdr/>
        <a:fill>
          <a:solidFill>
            <a:srgbClr val="9A9AA5"/>
          </a:solidFill>
        </a:fill>
      </a:tcStyle>
    </a:band2H>
    <a:firstCol>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85F"/>
          </a:solidFill>
        </a:fill>
      </a:tcStyle>
    </a:firstCol>
    <a:la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lastRow>
    <a:fir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firstRow>
  </a:tblStyle>
  <a:tblStyle styleId="{2708684C-4D16-4618-839F-0558EEFCDFE6}" styleName="">
    <a:tblBg/>
    <a:wholeTbl>
      <a:tcTxStyle b="off"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Neue"/>
          <a:ea typeface="Helvetica Neue"/>
          <a:cs typeface="Helvetica Neue"/>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5940675A-B579-460E-94D1-54222C63F5DA}" styleName="Sin estilo, cuadrícula de la tabla">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5758FB7-9AC5-4552-8A53-C91805E547FA}" styleName="Estilo temático 1 - Énfasis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775DCB02-9BB8-47FD-8907-85C794F793BA}" styleName="Estilo temático 1 - Énfasis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27F97BB-C833-4FB7-BDE5-3F7075034690}" styleName="Estilo temático 2 - Énfasis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492"/>
    <p:restoredTop sz="94002" autoAdjust="0"/>
  </p:normalViewPr>
  <p:slideViewPr>
    <p:cSldViewPr snapToGrid="0" snapToObjects="1">
      <p:cViewPr varScale="1">
        <p:scale>
          <a:sx n="49" d="100"/>
          <a:sy n="49" d="100"/>
        </p:scale>
        <p:origin x="1434"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6" name="Shape 116"/>
          <p:cNvSpPr>
            <a:spLocks noGrp="1" noRot="1" noChangeAspect="1"/>
          </p:cNvSpPr>
          <p:nvPr>
            <p:ph type="sldImg"/>
          </p:nvPr>
        </p:nvSpPr>
        <p:spPr>
          <a:xfrm>
            <a:off x="1143000" y="685800"/>
            <a:ext cx="4572000" cy="3429000"/>
          </a:xfrm>
          <a:prstGeom prst="rect">
            <a:avLst/>
          </a:prstGeom>
        </p:spPr>
        <p:txBody>
          <a:bodyPr/>
          <a:lstStyle/>
          <a:p>
            <a:endParaRPr/>
          </a:p>
        </p:txBody>
      </p:sp>
      <p:sp>
        <p:nvSpPr>
          <p:cNvPr id="117" name="Shape 117"/>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37845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637163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75312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
        <p:cNvGrpSpPr/>
        <p:nvPr/>
      </p:nvGrpSpPr>
      <p:grpSpPr>
        <a:xfrm>
          <a:off x="0" y="0"/>
          <a:ext cx="0" cy="0"/>
          <a:chOff x="0" y="0"/>
          <a:chExt cx="0" cy="0"/>
        </a:xfrm>
      </p:grpSpPr>
      <p:sp>
        <p:nvSpPr>
          <p:cNvPr id="11" name="Title Text"/>
          <p:cNvSpPr txBox="1">
            <a:spLocks noGrp="1"/>
          </p:cNvSpPr>
          <p:nvPr>
            <p:ph type="title"/>
          </p:nvPr>
        </p:nvSpPr>
        <p:spPr>
          <a:xfrm>
            <a:off x="1270000" y="1638300"/>
            <a:ext cx="10464800" cy="3302000"/>
          </a:xfrm>
          <a:prstGeom prst="rect">
            <a:avLst/>
          </a:prstGeom>
        </p:spPr>
        <p:txBody>
          <a:bodyPr anchor="b"/>
          <a:lstStyle/>
          <a:p>
            <a:r>
              <a:t>Title Text</a:t>
            </a:r>
          </a:p>
        </p:txBody>
      </p:sp>
      <p:sp>
        <p:nvSpPr>
          <p:cNvPr id="12" name="Body Level One…"/>
          <p:cNvSpPr txBox="1">
            <a:spLocks noGrp="1"/>
          </p:cNvSpPr>
          <p:nvPr>
            <p:ph type="body" sz="quarter" idx="1"/>
          </p:nvPr>
        </p:nvSpPr>
        <p:spPr>
          <a:xfrm>
            <a:off x="1270000" y="5041900"/>
            <a:ext cx="10464800" cy="1130300"/>
          </a:xfrm>
          <a:prstGeom prst="rect">
            <a:avLst/>
          </a:prstGeom>
        </p:spPr>
        <p:txBody>
          <a:bodyPr anchor="t"/>
          <a:lstStyle>
            <a:lvl1pPr marL="0" indent="0" algn="ctr">
              <a:spcBef>
                <a:spcPts val="0"/>
              </a:spcBef>
              <a:buSzTx/>
              <a:buNone/>
              <a:defRPr sz="3700"/>
            </a:lvl1pPr>
            <a:lvl2pPr marL="0" indent="0" algn="ctr">
              <a:spcBef>
                <a:spcPts val="0"/>
              </a:spcBef>
              <a:buSzTx/>
              <a:buNone/>
              <a:defRPr sz="3700"/>
            </a:lvl2pPr>
            <a:lvl3pPr marL="0" indent="0" algn="ctr">
              <a:spcBef>
                <a:spcPts val="0"/>
              </a:spcBef>
              <a:buSzTx/>
              <a:buNone/>
              <a:defRPr sz="3700"/>
            </a:lvl3pPr>
            <a:lvl4pPr marL="0" indent="0" algn="ctr">
              <a:spcBef>
                <a:spcPts val="0"/>
              </a:spcBef>
              <a:buSzTx/>
              <a:buNone/>
              <a:defRPr sz="3700"/>
            </a:lvl4pPr>
            <a:lvl5pPr marL="0" indent="0" algn="ctr">
              <a:spcBef>
                <a:spcPts val="0"/>
              </a:spcBef>
              <a:buSzTx/>
              <a:buNone/>
              <a:defRPr sz="3700"/>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txBox="1">
            <a:spLocks noGrp="1"/>
          </p:cNvSpPr>
          <p:nvPr>
            <p:ph type="sldNum" sz="quarter" idx="2"/>
          </p:nvPr>
        </p:nvSpPr>
        <p:spPr>
          <a:prstGeom prst="rect">
            <a:avLst/>
          </a:prstGeom>
        </p:spPr>
        <p:txBody>
          <a:bodyPr/>
          <a:lstStyle>
            <a:lvl1pPr>
              <a:defRPr>
                <a:latin typeface="Helvetica Neue Thin"/>
                <a:ea typeface="Helvetica Neue Thin"/>
                <a:cs typeface="Helvetica Neue Thin"/>
                <a:sym typeface="Helvetica Neue Thin"/>
              </a:defRPr>
            </a:lvl1pPr>
          </a:lstStyle>
          <a:p>
            <a:fld id="{86CB4B4D-7CA3-9044-876B-883B54F8677D}" type="slidenum">
              <a:t>‹Nº›</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93" name="–Johnny Appleseed"/>
          <p:cNvSpPr txBox="1">
            <a:spLocks noGrp="1"/>
          </p:cNvSpPr>
          <p:nvPr>
            <p:ph type="body" sz="quarter" idx="13"/>
          </p:nvPr>
        </p:nvSpPr>
        <p:spPr>
          <a:xfrm>
            <a:off x="1270000" y="6362700"/>
            <a:ext cx="10464800" cy="461366"/>
          </a:xfrm>
          <a:prstGeom prst="rect">
            <a:avLst/>
          </a:prstGeom>
        </p:spPr>
        <p:txBody>
          <a:bodyPr anchor="t">
            <a:spAutoFit/>
          </a:bodyPr>
          <a:lstStyle>
            <a:lvl1pPr marL="0" indent="0" algn="ctr">
              <a:spcBef>
                <a:spcPts val="0"/>
              </a:spcBef>
              <a:buSzTx/>
              <a:buNone/>
              <a:defRPr sz="2400" i="1"/>
            </a:lvl1pPr>
          </a:lstStyle>
          <a:p>
            <a:r>
              <a:t>–Johnny Appleseed</a:t>
            </a:r>
          </a:p>
        </p:txBody>
      </p:sp>
      <p:sp>
        <p:nvSpPr>
          <p:cNvPr id="94" name="“Type a quote here.”"/>
          <p:cNvSpPr txBox="1">
            <a:spLocks noGrp="1"/>
          </p:cNvSpPr>
          <p:nvPr>
            <p:ph type="body" sz="quarter" idx="14"/>
          </p:nvPr>
        </p:nvSpPr>
        <p:spPr>
          <a:xfrm>
            <a:off x="1270000" y="4259094"/>
            <a:ext cx="10464800" cy="625812"/>
          </a:xfrm>
          <a:prstGeom prst="rect">
            <a:avLst/>
          </a:prstGeom>
        </p:spPr>
        <p:txBody>
          <a:bodyPr>
            <a:spAutoFit/>
          </a:bodyPr>
          <a:lstStyle>
            <a:lvl1pPr marL="0" indent="0" algn="ctr">
              <a:spcBef>
                <a:spcPts val="0"/>
              </a:spcBef>
              <a:buSzTx/>
              <a:buNone/>
              <a:defRPr sz="3400">
                <a:latin typeface="Zizou Slab" pitchFamily="2" charset="77"/>
                <a:ea typeface="+mn-ea"/>
                <a:cs typeface="+mn-cs"/>
                <a:sym typeface="Helvetica Neue Medium"/>
              </a:defRPr>
            </a:lvl1pPr>
          </a:lstStyle>
          <a:p>
            <a:r>
              <a:t>“Type a quote here.” </a:t>
            </a:r>
          </a:p>
        </p:txBody>
      </p:sp>
      <p:sp>
        <p:nvSpPr>
          <p:cNvPr id="95" name="Slide Number"/>
          <p:cNvSpPr txBox="1">
            <a:spLocks noGrp="1"/>
          </p:cNvSpPr>
          <p:nvPr>
            <p:ph type="sldNum" sz="quarter" idx="2"/>
          </p:nvPr>
        </p:nvSpPr>
        <p:spPr>
          <a:prstGeom prst="rect">
            <a:avLst/>
          </a:prstGeom>
        </p:spPr>
        <p:txBody>
          <a:bodyPr/>
          <a:lstStyle/>
          <a:p>
            <a:fld id="{86CB4B4D-7CA3-9044-876B-883B54F8677D}" type="slidenum">
              <a:t>‹Nº›</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02" name="Image"/>
          <p:cNvSpPr>
            <a:spLocks noGrp="1"/>
          </p:cNvSpPr>
          <p:nvPr>
            <p:ph type="pic" idx="13"/>
          </p:nvPr>
        </p:nvSpPr>
        <p:spPr>
          <a:xfrm>
            <a:off x="0" y="0"/>
            <a:ext cx="13004800" cy="9753600"/>
          </a:xfrm>
          <a:prstGeom prst="rect">
            <a:avLst/>
          </a:prstGeom>
        </p:spPr>
        <p:txBody>
          <a:bodyPr lIns="91439" tIns="45719" rIns="91439" bIns="45719" anchor="t">
            <a:noAutofit/>
          </a:bodyPr>
          <a:lstStyle/>
          <a:p>
            <a:endParaRPr/>
          </a:p>
        </p:txBody>
      </p:sp>
      <p:sp>
        <p:nvSpPr>
          <p:cNvPr id="103" name="Slide Number"/>
          <p:cNvSpPr txBox="1">
            <a:spLocks noGrp="1"/>
          </p:cNvSpPr>
          <p:nvPr>
            <p:ph type="sldNum" sz="quarter" idx="2"/>
          </p:nvPr>
        </p:nvSpPr>
        <p:spPr>
          <a:prstGeom prst="rect">
            <a:avLst/>
          </a:prstGeom>
        </p:spPr>
        <p:txBody>
          <a:bodyPr/>
          <a:lstStyle/>
          <a:p>
            <a:fld id="{86CB4B4D-7CA3-9044-876B-883B54F8677D}" type="slidenum">
              <a:t>‹Nº›</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10" name="Slide Number"/>
          <p:cNvSpPr txBox="1">
            <a:spLocks noGrp="1"/>
          </p:cNvSpPr>
          <p:nvPr>
            <p:ph type="sldNum" sz="quarter" idx="2"/>
          </p:nvPr>
        </p:nvSpPr>
        <p:spPr>
          <a:prstGeom prst="rect">
            <a:avLst/>
          </a:prstGeom>
        </p:spPr>
        <p:txBody>
          <a:bodyPr/>
          <a:lstStyle/>
          <a:p>
            <a:fld id="{86CB4B4D-7CA3-9044-876B-883B54F8677D}" type="slidenum">
              <a:t>‹Nº›</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20" name="Image"/>
          <p:cNvSpPr>
            <a:spLocks noGrp="1"/>
          </p:cNvSpPr>
          <p:nvPr>
            <p:ph type="pic" idx="13"/>
          </p:nvPr>
        </p:nvSpPr>
        <p:spPr>
          <a:xfrm>
            <a:off x="1625600" y="673100"/>
            <a:ext cx="9753600" cy="5905500"/>
          </a:xfrm>
          <a:prstGeom prst="rect">
            <a:avLst/>
          </a:prstGeom>
        </p:spPr>
        <p:txBody>
          <a:bodyPr lIns="91439" tIns="45719" rIns="91439" bIns="45719" anchor="t">
            <a:noAutofit/>
          </a:bodyPr>
          <a:lstStyle/>
          <a:p>
            <a:endParaRPr/>
          </a:p>
        </p:txBody>
      </p:sp>
      <p:sp>
        <p:nvSpPr>
          <p:cNvPr id="21" name="Title Text"/>
          <p:cNvSpPr txBox="1">
            <a:spLocks noGrp="1"/>
          </p:cNvSpPr>
          <p:nvPr>
            <p:ph type="title"/>
          </p:nvPr>
        </p:nvSpPr>
        <p:spPr>
          <a:xfrm>
            <a:off x="1270000" y="6718300"/>
            <a:ext cx="10464800" cy="1422400"/>
          </a:xfrm>
          <a:prstGeom prst="rect">
            <a:avLst/>
          </a:prstGeom>
        </p:spPr>
        <p:txBody>
          <a:bodyPr anchor="b"/>
          <a:lstStyle/>
          <a:p>
            <a:r>
              <a:t>Title Text</a:t>
            </a:r>
          </a:p>
        </p:txBody>
      </p:sp>
      <p:sp>
        <p:nvSpPr>
          <p:cNvPr id="22" name="Body Level One…"/>
          <p:cNvSpPr txBox="1">
            <a:spLocks noGrp="1"/>
          </p:cNvSpPr>
          <p:nvPr>
            <p:ph type="body" sz="quarter" idx="1"/>
          </p:nvPr>
        </p:nvSpPr>
        <p:spPr>
          <a:xfrm>
            <a:off x="1270000" y="8153400"/>
            <a:ext cx="10464800" cy="1130300"/>
          </a:xfrm>
          <a:prstGeom prst="rect">
            <a:avLst/>
          </a:prstGeom>
        </p:spPr>
        <p:txBody>
          <a:bodyPr anchor="t"/>
          <a:lstStyle>
            <a:lvl1pPr marL="0" indent="0" algn="ctr">
              <a:spcBef>
                <a:spcPts val="0"/>
              </a:spcBef>
              <a:buSzTx/>
              <a:buNone/>
              <a:defRPr sz="3700"/>
            </a:lvl1pPr>
            <a:lvl2pPr marL="0" indent="0" algn="ctr">
              <a:spcBef>
                <a:spcPts val="0"/>
              </a:spcBef>
              <a:buSzTx/>
              <a:buNone/>
              <a:defRPr sz="3700"/>
            </a:lvl2pPr>
            <a:lvl3pPr marL="0" indent="0" algn="ctr">
              <a:spcBef>
                <a:spcPts val="0"/>
              </a:spcBef>
              <a:buSzTx/>
              <a:buNone/>
              <a:defRPr sz="3700"/>
            </a:lvl3pPr>
            <a:lvl4pPr marL="0" indent="0" algn="ctr">
              <a:spcBef>
                <a:spcPts val="0"/>
              </a:spcBef>
              <a:buSzTx/>
              <a:buNone/>
              <a:defRPr sz="3700"/>
            </a:lvl4pPr>
            <a:lvl5pPr marL="0" indent="0" algn="ctr">
              <a:spcBef>
                <a:spcPts val="0"/>
              </a:spcBef>
              <a:buSzTx/>
              <a:buNone/>
              <a:defRPr sz="3700"/>
            </a:lvl5pPr>
          </a:lstStyle>
          <a:p>
            <a:r>
              <a:t>Body Level One</a:t>
            </a:r>
          </a:p>
          <a:p>
            <a:pPr lvl="1"/>
            <a:r>
              <a:t>Body Level Two</a:t>
            </a:r>
          </a:p>
          <a:p>
            <a:pPr lvl="2"/>
            <a:r>
              <a:t>Body Level Three</a:t>
            </a:r>
          </a:p>
          <a:p>
            <a:pPr lvl="3"/>
            <a:r>
              <a:t>Body Level Four</a:t>
            </a:r>
          </a:p>
          <a:p>
            <a:pPr lvl="4"/>
            <a:r>
              <a:t>Body Level Five</a:t>
            </a:r>
          </a:p>
        </p:txBody>
      </p:sp>
      <p:sp>
        <p:nvSpPr>
          <p:cNvPr id="23" name="Slide Number"/>
          <p:cNvSpPr txBox="1">
            <a:spLocks noGrp="1"/>
          </p:cNvSpPr>
          <p:nvPr>
            <p:ph type="sldNum" sz="quarter" idx="2"/>
          </p:nvPr>
        </p:nvSpPr>
        <p:spPr>
          <a:prstGeom prst="rect">
            <a:avLst/>
          </a:prstGeom>
        </p:spPr>
        <p:txBody>
          <a:bodyPr/>
          <a:lstStyle/>
          <a:p>
            <a:fld id="{86CB4B4D-7CA3-9044-876B-883B54F8677D}" type="slidenum">
              <a:t>‹Nº›</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30" name="Title Text"/>
          <p:cNvSpPr txBox="1">
            <a:spLocks noGrp="1"/>
          </p:cNvSpPr>
          <p:nvPr>
            <p:ph type="title"/>
          </p:nvPr>
        </p:nvSpPr>
        <p:spPr>
          <a:xfrm>
            <a:off x="1270000" y="3225800"/>
            <a:ext cx="10464800" cy="3302000"/>
          </a:xfrm>
          <a:prstGeom prst="rect">
            <a:avLst/>
          </a:prstGeom>
        </p:spPr>
        <p:txBody>
          <a:bodyPr/>
          <a:lstStyle/>
          <a:p>
            <a:r>
              <a:t>Title Text</a:t>
            </a:r>
          </a:p>
        </p:txBody>
      </p:sp>
      <p:sp>
        <p:nvSpPr>
          <p:cNvPr id="31" name="Slide Number"/>
          <p:cNvSpPr txBox="1">
            <a:spLocks noGrp="1"/>
          </p:cNvSpPr>
          <p:nvPr>
            <p:ph type="sldNum" sz="quarter" idx="2"/>
          </p:nvPr>
        </p:nvSpPr>
        <p:spPr>
          <a:prstGeom prst="rect">
            <a:avLst/>
          </a:prstGeom>
        </p:spPr>
        <p:txBody>
          <a:bodyPr/>
          <a:lstStyle/>
          <a:p>
            <a:fld id="{86CB4B4D-7CA3-9044-876B-883B54F8677D}" type="slidenum">
              <a:t>‹Nº›</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38" name="Image"/>
          <p:cNvSpPr>
            <a:spLocks noGrp="1"/>
          </p:cNvSpPr>
          <p:nvPr>
            <p:ph type="pic" sz="half" idx="13"/>
          </p:nvPr>
        </p:nvSpPr>
        <p:spPr>
          <a:xfrm>
            <a:off x="6718300" y="635000"/>
            <a:ext cx="5334000" cy="8216900"/>
          </a:xfrm>
          <a:prstGeom prst="rect">
            <a:avLst/>
          </a:prstGeom>
        </p:spPr>
        <p:txBody>
          <a:bodyPr lIns="91439" tIns="45719" rIns="91439" bIns="45719" anchor="t">
            <a:noAutofit/>
          </a:bodyPr>
          <a:lstStyle/>
          <a:p>
            <a:endParaRPr/>
          </a:p>
        </p:txBody>
      </p:sp>
      <p:sp>
        <p:nvSpPr>
          <p:cNvPr id="39" name="Title Text"/>
          <p:cNvSpPr txBox="1">
            <a:spLocks noGrp="1"/>
          </p:cNvSpPr>
          <p:nvPr>
            <p:ph type="title"/>
          </p:nvPr>
        </p:nvSpPr>
        <p:spPr>
          <a:xfrm>
            <a:off x="952500" y="635000"/>
            <a:ext cx="5334000" cy="3987800"/>
          </a:xfrm>
          <a:prstGeom prst="rect">
            <a:avLst/>
          </a:prstGeom>
        </p:spPr>
        <p:txBody>
          <a:bodyPr anchor="b"/>
          <a:lstStyle>
            <a:lvl1pPr>
              <a:defRPr sz="6000"/>
            </a:lvl1pPr>
          </a:lstStyle>
          <a:p>
            <a:r>
              <a:t>Title Text</a:t>
            </a:r>
          </a:p>
        </p:txBody>
      </p:sp>
      <p:sp>
        <p:nvSpPr>
          <p:cNvPr id="40" name="Body Level One…"/>
          <p:cNvSpPr txBox="1">
            <a:spLocks noGrp="1"/>
          </p:cNvSpPr>
          <p:nvPr>
            <p:ph type="body" sz="quarter" idx="1"/>
          </p:nvPr>
        </p:nvSpPr>
        <p:spPr>
          <a:xfrm>
            <a:off x="952500" y="4724400"/>
            <a:ext cx="5334000" cy="4114800"/>
          </a:xfrm>
          <a:prstGeom prst="rect">
            <a:avLst/>
          </a:prstGeom>
        </p:spPr>
        <p:txBody>
          <a:bodyPr anchor="t"/>
          <a:lstStyle>
            <a:lvl1pPr marL="0" indent="0" algn="ctr">
              <a:spcBef>
                <a:spcPts val="0"/>
              </a:spcBef>
              <a:buSzTx/>
              <a:buNone/>
              <a:defRPr sz="3700"/>
            </a:lvl1pPr>
            <a:lvl2pPr marL="0" indent="0" algn="ctr">
              <a:spcBef>
                <a:spcPts val="0"/>
              </a:spcBef>
              <a:buSzTx/>
              <a:buNone/>
              <a:defRPr sz="3700"/>
            </a:lvl2pPr>
            <a:lvl3pPr marL="0" indent="0" algn="ctr">
              <a:spcBef>
                <a:spcPts val="0"/>
              </a:spcBef>
              <a:buSzTx/>
              <a:buNone/>
              <a:defRPr sz="3700"/>
            </a:lvl3pPr>
            <a:lvl4pPr marL="0" indent="0" algn="ctr">
              <a:spcBef>
                <a:spcPts val="0"/>
              </a:spcBef>
              <a:buSzTx/>
              <a:buNone/>
              <a:defRPr sz="3700"/>
            </a:lvl4pPr>
            <a:lvl5pPr marL="0" indent="0" algn="ctr">
              <a:spcBef>
                <a:spcPts val="0"/>
              </a:spcBef>
              <a:buSzTx/>
              <a:buNone/>
              <a:defRPr sz="3700"/>
            </a:lvl5pPr>
          </a:lstStyle>
          <a:p>
            <a:r>
              <a:t>Body Level One</a:t>
            </a:r>
          </a:p>
          <a:p>
            <a:pPr lvl="1"/>
            <a:r>
              <a:t>Body Level Two</a:t>
            </a:r>
          </a:p>
          <a:p>
            <a:pPr lvl="2"/>
            <a:r>
              <a:t>Body Level Three</a:t>
            </a:r>
          </a:p>
          <a:p>
            <a:pPr lvl="3"/>
            <a:r>
              <a:t>Body Level Four</a:t>
            </a:r>
          </a:p>
          <a:p>
            <a:pPr lvl="4"/>
            <a:r>
              <a:t>Body Level Five</a:t>
            </a:r>
          </a:p>
        </p:txBody>
      </p:sp>
      <p:sp>
        <p:nvSpPr>
          <p:cNvPr id="41" name="Slide Number"/>
          <p:cNvSpPr txBox="1">
            <a:spLocks noGrp="1"/>
          </p:cNvSpPr>
          <p:nvPr>
            <p:ph type="sldNum" sz="quarter" idx="2"/>
          </p:nvPr>
        </p:nvSpPr>
        <p:spPr>
          <a:prstGeom prst="rect">
            <a:avLst/>
          </a:prstGeom>
        </p:spPr>
        <p:txBody>
          <a:bodyPr/>
          <a:lstStyle/>
          <a:p>
            <a:fld id="{86CB4B4D-7CA3-9044-876B-883B54F8677D}" type="slidenum">
              <a:t>‹Nº›</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48" name="Title Text"/>
          <p:cNvSpPr txBox="1">
            <a:spLocks noGrp="1"/>
          </p:cNvSpPr>
          <p:nvPr>
            <p:ph type="title"/>
          </p:nvPr>
        </p:nvSpPr>
        <p:spPr>
          <a:prstGeom prst="rect">
            <a:avLst/>
          </a:prstGeom>
        </p:spPr>
        <p:txBody>
          <a:bodyPr/>
          <a:lstStyle/>
          <a:p>
            <a:r>
              <a:t>Title Text</a:t>
            </a:r>
          </a:p>
        </p:txBody>
      </p:sp>
      <p:sp>
        <p:nvSpPr>
          <p:cNvPr id="49" name="Slide Number"/>
          <p:cNvSpPr txBox="1">
            <a:spLocks noGrp="1"/>
          </p:cNvSpPr>
          <p:nvPr>
            <p:ph type="sldNum" sz="quarter" idx="2"/>
          </p:nvPr>
        </p:nvSpPr>
        <p:spPr>
          <a:prstGeom prst="rect">
            <a:avLst/>
          </a:prstGeom>
        </p:spPr>
        <p:txBody>
          <a:bodyPr/>
          <a:lstStyle/>
          <a:p>
            <a:fld id="{86CB4B4D-7CA3-9044-876B-883B54F8677D}" type="slidenum">
              <a:t>‹Nº›</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6" name="Title Text"/>
          <p:cNvSpPr txBox="1">
            <a:spLocks noGrp="1"/>
          </p:cNvSpPr>
          <p:nvPr>
            <p:ph type="title"/>
          </p:nvPr>
        </p:nvSpPr>
        <p:spPr>
          <a:prstGeom prst="rect">
            <a:avLst/>
          </a:prstGeom>
        </p:spPr>
        <p:txBody>
          <a:bodyPr/>
          <a:lstStyle/>
          <a:p>
            <a:r>
              <a:t>Title Text</a:t>
            </a:r>
          </a:p>
        </p:txBody>
      </p:sp>
      <p:sp>
        <p:nvSpPr>
          <p:cNvPr id="57"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58" name="Slide Number"/>
          <p:cNvSpPr txBox="1">
            <a:spLocks noGrp="1"/>
          </p:cNvSpPr>
          <p:nvPr>
            <p:ph type="sldNum" sz="quarter" idx="2"/>
          </p:nvPr>
        </p:nvSpPr>
        <p:spPr>
          <a:prstGeom prst="rect">
            <a:avLst/>
          </a:prstGeom>
        </p:spPr>
        <p:txBody>
          <a:bodyPr/>
          <a:lstStyle/>
          <a:p>
            <a:fld id="{86CB4B4D-7CA3-9044-876B-883B54F8677D}" type="slidenum">
              <a:t>‹Nº›</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5" name="Image"/>
          <p:cNvSpPr>
            <a:spLocks noGrp="1"/>
          </p:cNvSpPr>
          <p:nvPr>
            <p:ph type="pic" sz="half" idx="13"/>
          </p:nvPr>
        </p:nvSpPr>
        <p:spPr>
          <a:xfrm>
            <a:off x="6718300" y="2590800"/>
            <a:ext cx="5334000" cy="6286500"/>
          </a:xfrm>
          <a:prstGeom prst="rect">
            <a:avLst/>
          </a:prstGeom>
        </p:spPr>
        <p:txBody>
          <a:bodyPr lIns="91439" tIns="45719" rIns="91439" bIns="45719" anchor="t">
            <a:noAutofit/>
          </a:bodyPr>
          <a:lstStyle/>
          <a:p>
            <a:endParaRPr/>
          </a:p>
        </p:txBody>
      </p:sp>
      <p:sp>
        <p:nvSpPr>
          <p:cNvPr id="66" name="Title Text"/>
          <p:cNvSpPr txBox="1">
            <a:spLocks noGrp="1"/>
          </p:cNvSpPr>
          <p:nvPr>
            <p:ph type="title"/>
          </p:nvPr>
        </p:nvSpPr>
        <p:spPr>
          <a:prstGeom prst="rect">
            <a:avLst/>
          </a:prstGeom>
        </p:spPr>
        <p:txBody>
          <a:bodyPr/>
          <a:lstStyle/>
          <a:p>
            <a:r>
              <a:t>Title Text</a:t>
            </a:r>
          </a:p>
        </p:txBody>
      </p:sp>
      <p:sp>
        <p:nvSpPr>
          <p:cNvPr id="67" name="Body Level One…"/>
          <p:cNvSpPr txBox="1">
            <a:spLocks noGrp="1"/>
          </p:cNvSpPr>
          <p:nvPr>
            <p:ph type="body" sz="half" idx="1"/>
          </p:nvPr>
        </p:nvSpPr>
        <p:spPr>
          <a:xfrm>
            <a:off x="952500" y="2590800"/>
            <a:ext cx="5334000" cy="6286500"/>
          </a:xfrm>
          <a:prstGeom prst="rect">
            <a:avLst/>
          </a:prstGeom>
        </p:spPr>
        <p:txBody>
          <a:bodyPr/>
          <a:lstStyle>
            <a:lvl1pPr marL="342900" indent="-342900">
              <a:spcBef>
                <a:spcPts val="3200"/>
              </a:spcBef>
              <a:defRPr sz="2800"/>
            </a:lvl1pPr>
            <a:lvl2pPr marL="685800" indent="-342900">
              <a:spcBef>
                <a:spcPts val="3200"/>
              </a:spcBef>
              <a:defRPr sz="2800"/>
            </a:lvl2pPr>
            <a:lvl3pPr marL="1028700" indent="-342900">
              <a:spcBef>
                <a:spcPts val="3200"/>
              </a:spcBef>
              <a:defRPr sz="2800"/>
            </a:lvl3pPr>
            <a:lvl4pPr marL="1371600" indent="-342900">
              <a:spcBef>
                <a:spcPts val="3200"/>
              </a:spcBef>
              <a:defRPr sz="2800"/>
            </a:lvl4pPr>
            <a:lvl5pPr marL="1714500" indent="-342900">
              <a:spcBef>
                <a:spcPts val="3200"/>
              </a:spcBef>
              <a:defRPr sz="2800"/>
            </a:lvl5pPr>
          </a:lstStyle>
          <a:p>
            <a:r>
              <a:t>Body Level One</a:t>
            </a:r>
          </a:p>
          <a:p>
            <a:pPr lvl="1"/>
            <a:r>
              <a:t>Body Level Two</a:t>
            </a:r>
          </a:p>
          <a:p>
            <a:pPr lvl="2"/>
            <a:r>
              <a:t>Body Level Three</a:t>
            </a:r>
          </a:p>
          <a:p>
            <a:pPr lvl="3"/>
            <a:r>
              <a:t>Body Level Four</a:t>
            </a:r>
          </a:p>
          <a:p>
            <a:pPr lvl="4"/>
            <a:r>
              <a:t>Body Level Five</a:t>
            </a:r>
          </a:p>
        </p:txBody>
      </p:sp>
      <p:sp>
        <p:nvSpPr>
          <p:cNvPr id="68" name="Slide Number"/>
          <p:cNvSpPr txBox="1">
            <a:spLocks noGrp="1"/>
          </p:cNvSpPr>
          <p:nvPr>
            <p:ph type="sldNum" sz="quarter" idx="2"/>
          </p:nvPr>
        </p:nvSpPr>
        <p:spPr>
          <a:xfrm>
            <a:off x="6328884" y="9296400"/>
            <a:ext cx="340259" cy="342900"/>
          </a:xfrm>
          <a:prstGeom prst="rect">
            <a:avLst/>
          </a:prstGeom>
        </p:spPr>
        <p:txBody>
          <a:bodyPr/>
          <a:lstStyle>
            <a:lvl1pPr>
              <a:defRPr>
                <a:latin typeface="Helvetica Light"/>
                <a:ea typeface="Helvetica Light"/>
                <a:cs typeface="Helvetica Light"/>
                <a:sym typeface="Helvetica Light"/>
              </a:defRPr>
            </a:lvl1pPr>
          </a:lstStyle>
          <a:p>
            <a:fld id="{86CB4B4D-7CA3-9044-876B-883B54F8677D}" type="slidenum">
              <a:t>‹Nº›</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75" name="Body Level One…"/>
          <p:cNvSpPr txBox="1">
            <a:spLocks noGrp="1"/>
          </p:cNvSpPr>
          <p:nvPr>
            <p:ph type="body" idx="1"/>
          </p:nvPr>
        </p:nvSpPr>
        <p:spPr>
          <a:xfrm>
            <a:off x="952500" y="1270000"/>
            <a:ext cx="11099800" cy="7213600"/>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76" name="Slide Number"/>
          <p:cNvSpPr txBox="1">
            <a:spLocks noGrp="1"/>
          </p:cNvSpPr>
          <p:nvPr>
            <p:ph type="sldNum" sz="quarter" idx="2"/>
          </p:nvPr>
        </p:nvSpPr>
        <p:spPr>
          <a:prstGeom prst="rect">
            <a:avLst/>
          </a:prstGeom>
        </p:spPr>
        <p:txBody>
          <a:bodyPr/>
          <a:lstStyle/>
          <a:p>
            <a:fld id="{86CB4B4D-7CA3-9044-876B-883B54F8677D}" type="slidenum">
              <a:t>‹Nº›</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83" name="Image"/>
          <p:cNvSpPr>
            <a:spLocks noGrp="1"/>
          </p:cNvSpPr>
          <p:nvPr>
            <p:ph type="pic" sz="quarter" idx="13"/>
          </p:nvPr>
        </p:nvSpPr>
        <p:spPr>
          <a:xfrm>
            <a:off x="6718300" y="5092700"/>
            <a:ext cx="5334000" cy="3771900"/>
          </a:xfrm>
          <a:prstGeom prst="rect">
            <a:avLst/>
          </a:prstGeom>
        </p:spPr>
        <p:txBody>
          <a:bodyPr lIns="91439" tIns="45719" rIns="91439" bIns="45719" anchor="t">
            <a:noAutofit/>
          </a:bodyPr>
          <a:lstStyle/>
          <a:p>
            <a:endParaRPr/>
          </a:p>
        </p:txBody>
      </p:sp>
      <p:sp>
        <p:nvSpPr>
          <p:cNvPr id="84" name="Image"/>
          <p:cNvSpPr>
            <a:spLocks noGrp="1"/>
          </p:cNvSpPr>
          <p:nvPr>
            <p:ph type="pic" sz="quarter" idx="14"/>
          </p:nvPr>
        </p:nvSpPr>
        <p:spPr>
          <a:xfrm>
            <a:off x="6718300" y="889000"/>
            <a:ext cx="5334000" cy="3771900"/>
          </a:xfrm>
          <a:prstGeom prst="rect">
            <a:avLst/>
          </a:prstGeom>
        </p:spPr>
        <p:txBody>
          <a:bodyPr lIns="91439" tIns="45719" rIns="91439" bIns="45719" anchor="t">
            <a:noAutofit/>
          </a:bodyPr>
          <a:lstStyle/>
          <a:p>
            <a:endParaRPr/>
          </a:p>
        </p:txBody>
      </p:sp>
      <p:sp>
        <p:nvSpPr>
          <p:cNvPr id="85" name="Image"/>
          <p:cNvSpPr>
            <a:spLocks noGrp="1"/>
          </p:cNvSpPr>
          <p:nvPr>
            <p:ph type="pic" sz="half" idx="15"/>
          </p:nvPr>
        </p:nvSpPr>
        <p:spPr>
          <a:xfrm>
            <a:off x="952500" y="889000"/>
            <a:ext cx="5334000" cy="7975600"/>
          </a:xfrm>
          <a:prstGeom prst="rect">
            <a:avLst/>
          </a:prstGeom>
        </p:spPr>
        <p:txBody>
          <a:bodyPr lIns="91439" tIns="45719" rIns="91439" bIns="45719" anchor="t">
            <a:noAutofit/>
          </a:bodyPr>
          <a:lstStyle/>
          <a:p>
            <a:endParaRPr/>
          </a:p>
        </p:txBody>
      </p:sp>
      <p:sp>
        <p:nvSpPr>
          <p:cNvPr id="86" name="Slide Number"/>
          <p:cNvSpPr txBox="1">
            <a:spLocks noGrp="1"/>
          </p:cNvSpPr>
          <p:nvPr>
            <p:ph type="sldNum" sz="quarter" idx="2"/>
          </p:nvPr>
        </p:nvSpPr>
        <p:spPr>
          <a:prstGeom prst="rect">
            <a:avLst/>
          </a:prstGeom>
        </p:spPr>
        <p:txBody>
          <a:bodyPr/>
          <a:lstStyle/>
          <a:p>
            <a:fld id="{86CB4B4D-7CA3-9044-876B-883B54F8677D}" type="slidenum">
              <a:t>‹Nº›</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952500" y="254000"/>
            <a:ext cx="11099800" cy="21590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r>
              <a:rPr dirty="0"/>
              <a:t>Title Text</a:t>
            </a:r>
          </a:p>
        </p:txBody>
      </p:sp>
      <p:sp>
        <p:nvSpPr>
          <p:cNvPr id="3" name="Body Level One…"/>
          <p:cNvSpPr txBox="1">
            <a:spLocks noGrp="1"/>
          </p:cNvSpPr>
          <p:nvPr>
            <p:ph type="body" idx="1"/>
          </p:nvPr>
        </p:nvSpPr>
        <p:spPr>
          <a:xfrm>
            <a:off x="952500" y="2590800"/>
            <a:ext cx="11099800" cy="62865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6328884" y="9296400"/>
            <a:ext cx="340259" cy="324306"/>
          </a:xfrm>
          <a:prstGeom prst="rect">
            <a:avLst/>
          </a:prstGeom>
          <a:ln w="12700">
            <a:miter lim="400000"/>
          </a:ln>
        </p:spPr>
        <p:txBody>
          <a:bodyPr wrap="none" lIns="50800" tIns="50800" rIns="50800" bIns="50800">
            <a:spAutoFit/>
          </a:bodyPr>
          <a:lstStyle>
            <a:lvl1pPr>
              <a:defRPr sz="1600" b="0">
                <a:latin typeface="Helvetica Neue Light"/>
                <a:ea typeface="Helvetica Neue Light"/>
                <a:cs typeface="Helvetica Neue Light"/>
                <a:sym typeface="Helvetica Neue Light"/>
              </a:defRPr>
            </a:lvl1pPr>
          </a:lstStyle>
          <a:p>
            <a:fld id="{86CB4B4D-7CA3-9044-876B-883B54F8677D}" type="slidenum">
              <a:t>‹Nº›</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spd="med"/>
  <p:txStyles>
    <p:titleStyle>
      <a:lvl1pPr marL="0" marR="0" indent="0" algn="l" defTabSz="584200" rtl="0" latinLnBrk="0">
        <a:lnSpc>
          <a:spcPct val="100000"/>
        </a:lnSpc>
        <a:spcBef>
          <a:spcPts val="0"/>
        </a:spcBef>
        <a:spcAft>
          <a:spcPts val="0"/>
        </a:spcAft>
        <a:buClrTx/>
        <a:buSzTx/>
        <a:buFontTx/>
        <a:buNone/>
        <a:tabLst/>
        <a:defRPr sz="3600" b="0" i="0" u="none" strike="noStrike" cap="none" spc="0" baseline="0">
          <a:ln>
            <a:noFill/>
          </a:ln>
          <a:solidFill>
            <a:schemeClr val="tx2"/>
          </a:solidFill>
          <a:uFillTx/>
          <a:latin typeface="Zizou Slab" pitchFamily="2" charset="77"/>
          <a:ea typeface="+mn-ea"/>
          <a:cs typeface="+mn-cs"/>
          <a:sym typeface="Helvetica Neue Medium"/>
        </a:defRPr>
      </a:lvl1pPr>
      <a:lvl2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2pPr>
      <a:lvl3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3pPr>
      <a:lvl4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4pPr>
      <a:lvl5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5pPr>
      <a:lvl6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6pPr>
      <a:lvl7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7pPr>
      <a:lvl8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8pPr>
      <a:lvl9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9pPr>
    </p:titleStyle>
    <p:bodyStyle>
      <a:lvl1pPr marL="444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Zizou Slab" pitchFamily="2" charset="77"/>
          <a:ea typeface="Helvetica Neue"/>
          <a:cs typeface="Helvetica Neue"/>
          <a:sym typeface="Helvetica Neue"/>
        </a:defRPr>
      </a:lvl1pPr>
      <a:lvl2pPr marL="889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Zizou Slab" pitchFamily="2" charset="77"/>
          <a:ea typeface="Helvetica Neue"/>
          <a:cs typeface="Helvetica Neue"/>
          <a:sym typeface="Helvetica Neue"/>
        </a:defRPr>
      </a:lvl2pPr>
      <a:lvl3pPr marL="1333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Zizou Slab" pitchFamily="2" charset="77"/>
          <a:ea typeface="Helvetica Neue"/>
          <a:cs typeface="Helvetica Neue"/>
          <a:sym typeface="Helvetica Neue"/>
        </a:defRPr>
      </a:lvl3pPr>
      <a:lvl4pPr marL="1778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Zizou Slab" pitchFamily="2" charset="77"/>
          <a:ea typeface="Helvetica Neue"/>
          <a:cs typeface="Helvetica Neue"/>
          <a:sym typeface="Helvetica Neue"/>
        </a:defRPr>
      </a:lvl4pPr>
      <a:lvl5pPr marL="2222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Zizou Slab" pitchFamily="2" charset="77"/>
          <a:ea typeface="Helvetica Neue"/>
          <a:cs typeface="Helvetica Neue"/>
          <a:sym typeface="Helvetica Neue"/>
        </a:defRPr>
      </a:lvl5pPr>
      <a:lvl6pPr marL="2667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6pPr>
      <a:lvl7pPr marL="3111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7pPr>
      <a:lvl8pPr marL="3556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8pPr>
      <a:lvl9pPr marL="4000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9pPr>
    </p:bodyStyle>
    <p:otherStyle>
      <a:lvl1pPr marL="0" marR="0" indent="0" algn="ctr" defTabSz="58420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Helvetica Neue Light"/>
        </a:defRPr>
      </a:lvl1pPr>
      <a:lvl2pPr marL="0" marR="0" indent="228600" algn="ctr" defTabSz="58420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Helvetica Neue Light"/>
        </a:defRPr>
      </a:lvl2pPr>
      <a:lvl3pPr marL="0" marR="0" indent="457200" algn="ctr" defTabSz="58420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Helvetica Neue Light"/>
        </a:defRPr>
      </a:lvl3pPr>
      <a:lvl4pPr marL="0" marR="0" indent="685800" algn="ctr" defTabSz="58420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Helvetica Neue Light"/>
        </a:defRPr>
      </a:lvl4pPr>
      <a:lvl5pPr marL="0" marR="0" indent="914400" algn="ctr" defTabSz="58420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Helvetica Neue Light"/>
        </a:defRPr>
      </a:lvl5pPr>
      <a:lvl6pPr marL="0" marR="0" indent="1143000" algn="ctr" defTabSz="58420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Helvetica Neue Light"/>
        </a:defRPr>
      </a:lvl6pPr>
      <a:lvl7pPr marL="0" marR="0" indent="1371600" algn="ctr" defTabSz="58420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Helvetica Neue Light"/>
        </a:defRPr>
      </a:lvl7pPr>
      <a:lvl8pPr marL="0" marR="0" indent="1600200" algn="ctr" defTabSz="58420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Helvetica Neue Light"/>
        </a:defRPr>
      </a:lvl8pPr>
      <a:lvl9pPr marL="0" marR="0" indent="1828800" algn="ctr" defTabSz="58420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Helvetica Neue Light"/>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 Id="rId5" Type="http://schemas.openxmlformats.org/officeDocument/2006/relationships/image" Target="../media/image4.png"/><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microsoft.com/office/2007/relationships/hdphoto" Target="../media/hdphoto3.wdp"/></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2.png"/><Relationship Id="rId1" Type="http://schemas.openxmlformats.org/officeDocument/2006/relationships/slideLayout" Target="../slideLayouts/slideLayout12.xml"/><Relationship Id="rId5" Type="http://schemas.microsoft.com/office/2007/relationships/hdphoto" Target="../media/hdphoto5.wdp"/><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microsoft.com/office/2007/relationships/hdphoto" Target="../media/hdphoto6.wdp"/></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hyperlink" Target="https://trello.com/b/AVVFr9Fo/upcride-20" TargetMode="External"/><Relationship Id="rId2" Type="http://schemas.openxmlformats.org/officeDocument/2006/relationships/image" Target="../media/image30.jpeg"/><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1.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8.png"/><Relationship Id="rId1" Type="http://schemas.openxmlformats.org/officeDocument/2006/relationships/slideLayout" Target="../slideLayouts/slideLayout12.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3B375B"/>
        </a:solidFill>
        <a:effectLst/>
      </p:bgPr>
    </p:bg>
    <p:spTree>
      <p:nvGrpSpPr>
        <p:cNvPr id="1" name=""/>
        <p:cNvGrpSpPr/>
        <p:nvPr/>
      </p:nvGrpSpPr>
      <p:grpSpPr>
        <a:xfrm>
          <a:off x="0" y="0"/>
          <a:ext cx="0" cy="0"/>
          <a:chOff x="0" y="0"/>
          <a:chExt cx="0" cy="0"/>
        </a:xfrm>
      </p:grpSpPr>
      <p:sp>
        <p:nvSpPr>
          <p:cNvPr id="119" name="Rectangle"/>
          <p:cNvSpPr/>
          <p:nvPr/>
        </p:nvSpPr>
        <p:spPr>
          <a:xfrm>
            <a:off x="-37715" y="-391614"/>
            <a:ext cx="13042515" cy="10145214"/>
          </a:xfrm>
          <a:prstGeom prst="rect">
            <a:avLst/>
          </a:prstGeom>
          <a:blipFill>
            <a:blip r:embed="rId2">
              <a:alphaModFix amt="50000"/>
            </a:blip>
          </a:blip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dirty="0"/>
          </a:p>
        </p:txBody>
      </p:sp>
      <p:sp>
        <p:nvSpPr>
          <p:cNvPr id="120" name="APPLE  UX REVIEW"/>
          <p:cNvSpPr txBox="1"/>
          <p:nvPr/>
        </p:nvSpPr>
        <p:spPr>
          <a:xfrm>
            <a:off x="8812931" y="4075699"/>
            <a:ext cx="3391955" cy="121058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r">
              <a:defRPr sz="5600" b="0">
                <a:solidFill>
                  <a:srgbClr val="FFFFFF"/>
                </a:solidFill>
                <a:latin typeface="Solano Gothic MVB Std Bold"/>
                <a:ea typeface="Solano Gothic MVB Std Bold"/>
                <a:cs typeface="Solano Gothic MVB Std Bold"/>
                <a:sym typeface="Solano Gothic MVB Std Bold"/>
              </a:defRPr>
            </a:lvl1pPr>
          </a:lstStyle>
          <a:p>
            <a:r>
              <a:rPr lang="es-US" sz="7200" b="1" dirty="0" err="1"/>
              <a:t>UPCRide</a:t>
            </a:r>
            <a:endParaRPr sz="7200" b="1" dirty="0"/>
          </a:p>
        </p:txBody>
      </p:sp>
      <p:pic>
        <p:nvPicPr>
          <p:cNvPr id="121" name="logo-footer-3.png" descr="logo-footer-3.png"/>
          <p:cNvPicPr>
            <a:picLocks noChangeAspect="1"/>
          </p:cNvPicPr>
          <p:nvPr/>
        </p:nvPicPr>
        <p:blipFill>
          <a:blip r:embed="rId3"/>
          <a:stretch>
            <a:fillRect/>
          </a:stretch>
        </p:blipFill>
        <p:spPr>
          <a:xfrm>
            <a:off x="11538317" y="651282"/>
            <a:ext cx="810261" cy="810261"/>
          </a:xfrm>
          <a:prstGeom prst="rect">
            <a:avLst/>
          </a:prstGeom>
          <a:ln w="12700">
            <a:miter lim="400000"/>
          </a:ln>
        </p:spPr>
      </p:pic>
      <p:sp>
        <p:nvSpPr>
          <p:cNvPr id="122" name="SI458 | Implementación de Aplicaciones para Dispositivos Apple"/>
          <p:cNvSpPr txBox="1"/>
          <p:nvPr/>
        </p:nvSpPr>
        <p:spPr>
          <a:xfrm>
            <a:off x="636884" y="8751330"/>
            <a:ext cx="5770811" cy="47192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lvl1pPr algn="l">
              <a:defRPr b="0">
                <a:solidFill>
                  <a:srgbClr val="FFFFFF"/>
                </a:solidFill>
                <a:latin typeface="Zizou Slab"/>
                <a:ea typeface="Zizou Slab"/>
                <a:cs typeface="Zizou Slab"/>
                <a:sym typeface="Zizou Slab"/>
              </a:defRPr>
            </a:lvl1pPr>
          </a:lstStyle>
          <a:p>
            <a:r>
              <a:rPr lang="es-US" dirty="0"/>
              <a:t>CC75 </a:t>
            </a:r>
            <a:r>
              <a:rPr dirty="0"/>
              <a:t>| </a:t>
            </a:r>
            <a:r>
              <a:rPr lang="es-ES" dirty="0"/>
              <a:t>Aplicaciones para dispositivos móviles</a:t>
            </a:r>
            <a:endParaRPr dirty="0"/>
          </a:p>
        </p:txBody>
      </p:sp>
      <p:sp>
        <p:nvSpPr>
          <p:cNvPr id="123" name="UNIDAD 1 | IOS EXPERIENCES"/>
          <p:cNvSpPr txBox="1"/>
          <p:nvPr/>
        </p:nvSpPr>
        <p:spPr>
          <a:xfrm>
            <a:off x="8413205" y="3044194"/>
            <a:ext cx="3935373" cy="8412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lvl1pPr algn="r">
              <a:defRPr b="0">
                <a:solidFill>
                  <a:srgbClr val="FFFFFF"/>
                </a:solidFill>
                <a:latin typeface="Zizou Slab Light"/>
                <a:ea typeface="Zizou Slab Light"/>
                <a:cs typeface="Zizou Slab Light"/>
                <a:sym typeface="Zizou Slab Light"/>
              </a:defRPr>
            </a:lvl1pPr>
          </a:lstStyle>
          <a:p>
            <a:r>
              <a:rPr lang="es-US" sz="4800" b="1" dirty="0"/>
              <a:t>STAGE REVIEW</a:t>
            </a:r>
            <a:endParaRPr sz="4800" b="1" dirty="0"/>
          </a:p>
        </p:txBody>
      </p:sp>
      <p:pic>
        <p:nvPicPr>
          <p:cNvPr id="124" name="ing-software-2.jpg" descr="ing-software-2.jpg"/>
          <p:cNvPicPr>
            <a:picLocks noChangeAspect="1"/>
          </p:cNvPicPr>
          <p:nvPr/>
        </p:nvPicPr>
        <p:blipFill>
          <a:blip r:embed="rId4"/>
          <a:srcRect l="47245" t="1724" r="34380"/>
          <a:stretch>
            <a:fillRect/>
          </a:stretch>
        </p:blipFill>
        <p:spPr>
          <a:xfrm>
            <a:off x="8932706" y="6641877"/>
            <a:ext cx="3415872" cy="3077106"/>
          </a:xfrm>
          <a:custGeom>
            <a:avLst/>
            <a:gdLst/>
            <a:ahLst/>
            <a:cxnLst>
              <a:cxn ang="0">
                <a:pos x="wd2" y="hd2"/>
              </a:cxn>
              <a:cxn ang="5400000">
                <a:pos x="wd2" y="hd2"/>
              </a:cxn>
              <a:cxn ang="10800000">
                <a:pos x="wd2" y="hd2"/>
              </a:cxn>
              <a:cxn ang="16200000">
                <a:pos x="wd2" y="hd2"/>
              </a:cxn>
            </a:cxnLst>
            <a:rect l="0" t="0" r="r" b="b"/>
            <a:pathLst>
              <a:path w="21501" h="21426" extrusionOk="0">
                <a:moveTo>
                  <a:pt x="12036" y="11"/>
                </a:moveTo>
                <a:cubicBezTo>
                  <a:pt x="11969" y="4"/>
                  <a:pt x="11875" y="86"/>
                  <a:pt x="11793" y="255"/>
                </a:cubicBezTo>
                <a:cubicBezTo>
                  <a:pt x="11620" y="612"/>
                  <a:pt x="10823" y="612"/>
                  <a:pt x="10650" y="255"/>
                </a:cubicBezTo>
                <a:cubicBezTo>
                  <a:pt x="10442" y="-174"/>
                  <a:pt x="10250" y="-45"/>
                  <a:pt x="10268" y="512"/>
                </a:cubicBezTo>
                <a:cubicBezTo>
                  <a:pt x="10282" y="927"/>
                  <a:pt x="10235" y="1061"/>
                  <a:pt x="10004" y="1227"/>
                </a:cubicBezTo>
                <a:cubicBezTo>
                  <a:pt x="9748" y="1413"/>
                  <a:pt x="9691" y="1410"/>
                  <a:pt x="9415" y="1235"/>
                </a:cubicBezTo>
                <a:cubicBezTo>
                  <a:pt x="9247" y="1129"/>
                  <a:pt x="9042" y="1069"/>
                  <a:pt x="8961" y="1101"/>
                </a:cubicBezTo>
                <a:cubicBezTo>
                  <a:pt x="8880" y="1133"/>
                  <a:pt x="8752" y="1105"/>
                  <a:pt x="8675" y="1038"/>
                </a:cubicBezTo>
                <a:cubicBezTo>
                  <a:pt x="8554" y="930"/>
                  <a:pt x="7724" y="876"/>
                  <a:pt x="5851" y="856"/>
                </a:cubicBezTo>
                <a:cubicBezTo>
                  <a:pt x="5534" y="853"/>
                  <a:pt x="5348" y="905"/>
                  <a:pt x="5365" y="990"/>
                </a:cubicBezTo>
                <a:cubicBezTo>
                  <a:pt x="5397" y="1151"/>
                  <a:pt x="4984" y="1426"/>
                  <a:pt x="4808" y="1362"/>
                </a:cubicBezTo>
                <a:cubicBezTo>
                  <a:pt x="4641" y="1300"/>
                  <a:pt x="3856" y="2142"/>
                  <a:pt x="3854" y="2385"/>
                </a:cubicBezTo>
                <a:cubicBezTo>
                  <a:pt x="3853" y="2495"/>
                  <a:pt x="3743" y="2605"/>
                  <a:pt x="3608" y="2626"/>
                </a:cubicBezTo>
                <a:cubicBezTo>
                  <a:pt x="3434" y="2653"/>
                  <a:pt x="3380" y="2731"/>
                  <a:pt x="3419" y="2894"/>
                </a:cubicBezTo>
                <a:cubicBezTo>
                  <a:pt x="3453" y="3038"/>
                  <a:pt x="3376" y="3197"/>
                  <a:pt x="3215" y="3321"/>
                </a:cubicBezTo>
                <a:cubicBezTo>
                  <a:pt x="3074" y="3430"/>
                  <a:pt x="2950" y="3652"/>
                  <a:pt x="2940" y="3811"/>
                </a:cubicBezTo>
                <a:cubicBezTo>
                  <a:pt x="2927" y="4007"/>
                  <a:pt x="2837" y="4110"/>
                  <a:pt x="2662" y="4139"/>
                </a:cubicBezTo>
                <a:cubicBezTo>
                  <a:pt x="2461" y="4171"/>
                  <a:pt x="2417" y="4243"/>
                  <a:pt x="2465" y="4447"/>
                </a:cubicBezTo>
                <a:cubicBezTo>
                  <a:pt x="2500" y="4592"/>
                  <a:pt x="2442" y="4870"/>
                  <a:pt x="2337" y="5067"/>
                </a:cubicBezTo>
                <a:cubicBezTo>
                  <a:pt x="2187" y="5347"/>
                  <a:pt x="2171" y="5477"/>
                  <a:pt x="2272" y="5656"/>
                </a:cubicBezTo>
                <a:cubicBezTo>
                  <a:pt x="2348" y="5789"/>
                  <a:pt x="2364" y="5955"/>
                  <a:pt x="2308" y="6055"/>
                </a:cubicBezTo>
                <a:cubicBezTo>
                  <a:pt x="2255" y="6149"/>
                  <a:pt x="2239" y="6276"/>
                  <a:pt x="2272" y="6335"/>
                </a:cubicBezTo>
                <a:cubicBezTo>
                  <a:pt x="2306" y="6395"/>
                  <a:pt x="2256" y="6542"/>
                  <a:pt x="2165" y="6659"/>
                </a:cubicBezTo>
                <a:cubicBezTo>
                  <a:pt x="2074" y="6776"/>
                  <a:pt x="1973" y="6964"/>
                  <a:pt x="1937" y="7078"/>
                </a:cubicBezTo>
                <a:cubicBezTo>
                  <a:pt x="1895" y="7208"/>
                  <a:pt x="1687" y="7312"/>
                  <a:pt x="1376" y="7358"/>
                </a:cubicBezTo>
                <a:cubicBezTo>
                  <a:pt x="1104" y="7399"/>
                  <a:pt x="777" y="7446"/>
                  <a:pt x="651" y="7465"/>
                </a:cubicBezTo>
                <a:cubicBezTo>
                  <a:pt x="509" y="7487"/>
                  <a:pt x="422" y="7597"/>
                  <a:pt x="422" y="7753"/>
                </a:cubicBezTo>
                <a:cubicBezTo>
                  <a:pt x="422" y="7892"/>
                  <a:pt x="364" y="8002"/>
                  <a:pt x="290" y="8002"/>
                </a:cubicBezTo>
                <a:cubicBezTo>
                  <a:pt x="53" y="8003"/>
                  <a:pt x="-29" y="8198"/>
                  <a:pt x="8" y="8674"/>
                </a:cubicBezTo>
                <a:cubicBezTo>
                  <a:pt x="52" y="9239"/>
                  <a:pt x="160" y="9321"/>
                  <a:pt x="822" y="9318"/>
                </a:cubicBezTo>
                <a:cubicBezTo>
                  <a:pt x="1722" y="9314"/>
                  <a:pt x="1907" y="9369"/>
                  <a:pt x="1915" y="9642"/>
                </a:cubicBezTo>
                <a:cubicBezTo>
                  <a:pt x="1924" y="9941"/>
                  <a:pt x="1748" y="10389"/>
                  <a:pt x="1658" y="10290"/>
                </a:cubicBezTo>
                <a:cubicBezTo>
                  <a:pt x="1623" y="10252"/>
                  <a:pt x="1498" y="10275"/>
                  <a:pt x="1379" y="10345"/>
                </a:cubicBezTo>
                <a:cubicBezTo>
                  <a:pt x="1210" y="10445"/>
                  <a:pt x="1188" y="10524"/>
                  <a:pt x="1279" y="10712"/>
                </a:cubicBezTo>
                <a:cubicBezTo>
                  <a:pt x="1359" y="10877"/>
                  <a:pt x="1359" y="10975"/>
                  <a:pt x="1276" y="11032"/>
                </a:cubicBezTo>
                <a:cubicBezTo>
                  <a:pt x="1199" y="11085"/>
                  <a:pt x="1228" y="11176"/>
                  <a:pt x="1358" y="11281"/>
                </a:cubicBezTo>
                <a:cubicBezTo>
                  <a:pt x="1550" y="11436"/>
                  <a:pt x="1544" y="11457"/>
                  <a:pt x="1258" y="11601"/>
                </a:cubicBezTo>
                <a:lnTo>
                  <a:pt x="951" y="11755"/>
                </a:lnTo>
                <a:lnTo>
                  <a:pt x="951" y="13466"/>
                </a:lnTo>
                <a:cubicBezTo>
                  <a:pt x="951" y="15003"/>
                  <a:pt x="973" y="15191"/>
                  <a:pt x="1169" y="15342"/>
                </a:cubicBezTo>
                <a:cubicBezTo>
                  <a:pt x="1347" y="15480"/>
                  <a:pt x="1365" y="15571"/>
                  <a:pt x="1272" y="15840"/>
                </a:cubicBezTo>
                <a:cubicBezTo>
                  <a:pt x="1188" y="16085"/>
                  <a:pt x="1200" y="16218"/>
                  <a:pt x="1319" y="16369"/>
                </a:cubicBezTo>
                <a:cubicBezTo>
                  <a:pt x="1407" y="16481"/>
                  <a:pt x="1454" y="16652"/>
                  <a:pt x="1422" y="16749"/>
                </a:cubicBezTo>
                <a:cubicBezTo>
                  <a:pt x="1391" y="16845"/>
                  <a:pt x="1410" y="16893"/>
                  <a:pt x="1465" y="16855"/>
                </a:cubicBezTo>
                <a:cubicBezTo>
                  <a:pt x="1520" y="16818"/>
                  <a:pt x="1740" y="16950"/>
                  <a:pt x="1954" y="17148"/>
                </a:cubicBezTo>
                <a:cubicBezTo>
                  <a:pt x="2251" y="17421"/>
                  <a:pt x="2316" y="17548"/>
                  <a:pt x="2222" y="17673"/>
                </a:cubicBezTo>
                <a:cubicBezTo>
                  <a:pt x="2124" y="17803"/>
                  <a:pt x="2186" y="17836"/>
                  <a:pt x="2519" y="17835"/>
                </a:cubicBezTo>
                <a:cubicBezTo>
                  <a:pt x="2899" y="17834"/>
                  <a:pt x="2936" y="17865"/>
                  <a:pt x="2933" y="18171"/>
                </a:cubicBezTo>
                <a:cubicBezTo>
                  <a:pt x="2931" y="18356"/>
                  <a:pt x="2957" y="18501"/>
                  <a:pt x="2990" y="18491"/>
                </a:cubicBezTo>
                <a:cubicBezTo>
                  <a:pt x="3024" y="18481"/>
                  <a:pt x="3169" y="18546"/>
                  <a:pt x="3311" y="18633"/>
                </a:cubicBezTo>
                <a:cubicBezTo>
                  <a:pt x="3454" y="18720"/>
                  <a:pt x="3618" y="18759"/>
                  <a:pt x="3676" y="18720"/>
                </a:cubicBezTo>
                <a:cubicBezTo>
                  <a:pt x="3733" y="18681"/>
                  <a:pt x="3851" y="18762"/>
                  <a:pt x="3940" y="18902"/>
                </a:cubicBezTo>
                <a:cubicBezTo>
                  <a:pt x="4054" y="19082"/>
                  <a:pt x="4200" y="19146"/>
                  <a:pt x="4440" y="19115"/>
                </a:cubicBezTo>
                <a:cubicBezTo>
                  <a:pt x="4892" y="19057"/>
                  <a:pt x="5320" y="19240"/>
                  <a:pt x="5244" y="19459"/>
                </a:cubicBezTo>
                <a:cubicBezTo>
                  <a:pt x="5186" y="19623"/>
                  <a:pt x="5357" y="19913"/>
                  <a:pt x="5511" y="19913"/>
                </a:cubicBezTo>
                <a:cubicBezTo>
                  <a:pt x="5551" y="19913"/>
                  <a:pt x="5810" y="19692"/>
                  <a:pt x="6086" y="19419"/>
                </a:cubicBezTo>
                <a:cubicBezTo>
                  <a:pt x="6768" y="18746"/>
                  <a:pt x="6879" y="18871"/>
                  <a:pt x="6879" y="20308"/>
                </a:cubicBezTo>
                <a:lnTo>
                  <a:pt x="6879" y="21426"/>
                </a:lnTo>
                <a:lnTo>
                  <a:pt x="18500" y="21426"/>
                </a:lnTo>
                <a:lnTo>
                  <a:pt x="18521" y="20715"/>
                </a:lnTo>
                <a:cubicBezTo>
                  <a:pt x="18533" y="20324"/>
                  <a:pt x="18570" y="19956"/>
                  <a:pt x="18603" y="19897"/>
                </a:cubicBezTo>
                <a:cubicBezTo>
                  <a:pt x="18637" y="19838"/>
                  <a:pt x="18879" y="19784"/>
                  <a:pt x="19143" y="19779"/>
                </a:cubicBezTo>
                <a:cubicBezTo>
                  <a:pt x="20054" y="19762"/>
                  <a:pt x="20042" y="19786"/>
                  <a:pt x="20050" y="17985"/>
                </a:cubicBezTo>
                <a:cubicBezTo>
                  <a:pt x="20053" y="17104"/>
                  <a:pt x="20024" y="16344"/>
                  <a:pt x="19982" y="16298"/>
                </a:cubicBezTo>
                <a:cubicBezTo>
                  <a:pt x="19940" y="16252"/>
                  <a:pt x="19713" y="16208"/>
                  <a:pt x="19478" y="16203"/>
                </a:cubicBezTo>
                <a:cubicBezTo>
                  <a:pt x="19102" y="16196"/>
                  <a:pt x="19050" y="16157"/>
                  <a:pt x="19050" y="15884"/>
                </a:cubicBezTo>
                <a:cubicBezTo>
                  <a:pt x="19050" y="15687"/>
                  <a:pt x="19145" y="15522"/>
                  <a:pt x="19307" y="15433"/>
                </a:cubicBezTo>
                <a:cubicBezTo>
                  <a:pt x="19448" y="15356"/>
                  <a:pt x="19534" y="15262"/>
                  <a:pt x="19500" y="15224"/>
                </a:cubicBezTo>
                <a:cubicBezTo>
                  <a:pt x="19465" y="15186"/>
                  <a:pt x="19570" y="15041"/>
                  <a:pt x="19728" y="14904"/>
                </a:cubicBezTo>
                <a:cubicBezTo>
                  <a:pt x="19887" y="14766"/>
                  <a:pt x="19984" y="14622"/>
                  <a:pt x="19946" y="14580"/>
                </a:cubicBezTo>
                <a:cubicBezTo>
                  <a:pt x="19908" y="14538"/>
                  <a:pt x="20007" y="14446"/>
                  <a:pt x="20168" y="14378"/>
                </a:cubicBezTo>
                <a:cubicBezTo>
                  <a:pt x="20342" y="14305"/>
                  <a:pt x="20477" y="14141"/>
                  <a:pt x="20500" y="13968"/>
                </a:cubicBezTo>
                <a:cubicBezTo>
                  <a:pt x="20527" y="13759"/>
                  <a:pt x="20608" y="13680"/>
                  <a:pt x="20793" y="13687"/>
                </a:cubicBezTo>
                <a:cubicBezTo>
                  <a:pt x="20934" y="13693"/>
                  <a:pt x="21023" y="13669"/>
                  <a:pt x="20993" y="13636"/>
                </a:cubicBezTo>
                <a:cubicBezTo>
                  <a:pt x="20894" y="13526"/>
                  <a:pt x="21178" y="13246"/>
                  <a:pt x="21325" y="13308"/>
                </a:cubicBezTo>
                <a:cubicBezTo>
                  <a:pt x="21487" y="13376"/>
                  <a:pt x="21516" y="12401"/>
                  <a:pt x="21360" y="12135"/>
                </a:cubicBezTo>
                <a:cubicBezTo>
                  <a:pt x="21310" y="12049"/>
                  <a:pt x="21318" y="11879"/>
                  <a:pt x="21378" y="11755"/>
                </a:cubicBezTo>
                <a:cubicBezTo>
                  <a:pt x="21557" y="11388"/>
                  <a:pt x="21506" y="8601"/>
                  <a:pt x="21318" y="8429"/>
                </a:cubicBezTo>
                <a:cubicBezTo>
                  <a:pt x="21227" y="8346"/>
                  <a:pt x="21192" y="8181"/>
                  <a:pt x="21232" y="8042"/>
                </a:cubicBezTo>
                <a:cubicBezTo>
                  <a:pt x="21276" y="7887"/>
                  <a:pt x="21227" y="7737"/>
                  <a:pt x="21100" y="7635"/>
                </a:cubicBezTo>
                <a:cubicBezTo>
                  <a:pt x="20857" y="7439"/>
                  <a:pt x="20977" y="7185"/>
                  <a:pt x="21310" y="7185"/>
                </a:cubicBezTo>
                <a:cubicBezTo>
                  <a:pt x="21492" y="7185"/>
                  <a:pt x="21520" y="7148"/>
                  <a:pt x="21425" y="7042"/>
                </a:cubicBezTo>
                <a:cubicBezTo>
                  <a:pt x="21329" y="6937"/>
                  <a:pt x="21328" y="6842"/>
                  <a:pt x="21425" y="6671"/>
                </a:cubicBezTo>
                <a:cubicBezTo>
                  <a:pt x="21571" y="6413"/>
                  <a:pt x="21512" y="6299"/>
                  <a:pt x="21203" y="6248"/>
                </a:cubicBezTo>
                <a:cubicBezTo>
                  <a:pt x="21029" y="6220"/>
                  <a:pt x="21000" y="6119"/>
                  <a:pt x="21028" y="5660"/>
                </a:cubicBezTo>
                <a:cubicBezTo>
                  <a:pt x="21089" y="4695"/>
                  <a:pt x="21105" y="4563"/>
                  <a:pt x="21182" y="4479"/>
                </a:cubicBezTo>
                <a:cubicBezTo>
                  <a:pt x="21223" y="4433"/>
                  <a:pt x="21038" y="4173"/>
                  <a:pt x="20768" y="3898"/>
                </a:cubicBezTo>
                <a:cubicBezTo>
                  <a:pt x="20347" y="3470"/>
                  <a:pt x="20220" y="3406"/>
                  <a:pt x="19903" y="3467"/>
                </a:cubicBezTo>
                <a:cubicBezTo>
                  <a:pt x="19646" y="3517"/>
                  <a:pt x="19472" y="3476"/>
                  <a:pt x="19325" y="3329"/>
                </a:cubicBezTo>
                <a:cubicBezTo>
                  <a:pt x="19209" y="3213"/>
                  <a:pt x="18927" y="3099"/>
                  <a:pt x="18700" y="3076"/>
                </a:cubicBezTo>
                <a:cubicBezTo>
                  <a:pt x="17988" y="3006"/>
                  <a:pt x="17821" y="2666"/>
                  <a:pt x="18246" y="2148"/>
                </a:cubicBezTo>
                <a:cubicBezTo>
                  <a:pt x="18458" y="1890"/>
                  <a:pt x="18459" y="1890"/>
                  <a:pt x="18071" y="1907"/>
                </a:cubicBezTo>
                <a:cubicBezTo>
                  <a:pt x="17477" y="1933"/>
                  <a:pt x="16874" y="1727"/>
                  <a:pt x="16982" y="1535"/>
                </a:cubicBezTo>
                <a:cubicBezTo>
                  <a:pt x="17009" y="1488"/>
                  <a:pt x="16009" y="1472"/>
                  <a:pt x="14761" y="1496"/>
                </a:cubicBezTo>
                <a:lnTo>
                  <a:pt x="12493" y="1535"/>
                </a:lnTo>
                <a:lnTo>
                  <a:pt x="12297" y="1053"/>
                </a:lnTo>
                <a:cubicBezTo>
                  <a:pt x="12190" y="787"/>
                  <a:pt x="12115" y="443"/>
                  <a:pt x="12129" y="287"/>
                </a:cubicBezTo>
                <a:cubicBezTo>
                  <a:pt x="12144" y="111"/>
                  <a:pt x="12103" y="17"/>
                  <a:pt x="12036" y="11"/>
                </a:cubicBezTo>
                <a:close/>
              </a:path>
            </a:pathLst>
          </a:custGeom>
          <a:ln w="12700">
            <a:miter lim="400000"/>
          </a:ln>
        </p:spPr>
      </p:pic>
      <p:sp>
        <p:nvSpPr>
          <p:cNvPr id="125" name="PREGRADO"/>
          <p:cNvSpPr txBox="1"/>
          <p:nvPr/>
        </p:nvSpPr>
        <p:spPr>
          <a:xfrm>
            <a:off x="636884" y="639985"/>
            <a:ext cx="1621232" cy="55626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r">
              <a:defRPr sz="3600" b="0">
                <a:solidFill>
                  <a:srgbClr val="FFFFFF"/>
                </a:solidFill>
                <a:latin typeface="Solano Gothic MVB Std Bold"/>
                <a:ea typeface="Solano Gothic MVB Std Bold"/>
                <a:cs typeface="Solano Gothic MVB Std Bold"/>
                <a:sym typeface="Solano Gothic MVB Std Bold"/>
              </a:defRPr>
            </a:lvl1pPr>
          </a:lstStyle>
          <a:p>
            <a:r>
              <a:rPr dirty="0"/>
              <a:t>PREGRADO</a:t>
            </a:r>
          </a:p>
        </p:txBody>
      </p:sp>
      <p:pic>
        <p:nvPicPr>
          <p:cNvPr id="9" name="Graphic 201">
            <a:extLst>
              <a:ext uri="{FF2B5EF4-FFF2-40B4-BE49-F238E27FC236}">
                <a16:creationId xmlns:a16="http://schemas.microsoft.com/office/drawing/2014/main" id="{F3D65186-AB5A-4584-87C3-0FAA2992263B}"/>
              </a:ext>
            </a:extLst>
          </p:cNvPr>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7495749" y="4075699"/>
            <a:ext cx="1436957" cy="1337807"/>
          </a:xfrm>
          <a:prstGeom prst="rect">
            <a:avLst/>
          </a:prstGeom>
        </p:spPr>
      </p:pic>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large building with a clock on the side of a road&#10;&#10;Description automatically generated">
            <a:extLst>
              <a:ext uri="{FF2B5EF4-FFF2-40B4-BE49-F238E27FC236}">
                <a16:creationId xmlns:a16="http://schemas.microsoft.com/office/drawing/2014/main" id="{C47B901F-F543-B54A-9855-22FE2280E7E4}"/>
              </a:ext>
            </a:extLst>
          </p:cNvPr>
          <p:cNvPicPr>
            <a:picLocks noChangeAspect="1"/>
          </p:cNvPicPr>
          <p:nvPr/>
        </p:nvPicPr>
        <p:blipFill rotWithShape="1">
          <a:blip r:embed="rId3">
            <a:alphaModFix/>
            <a:extLst>
              <a:ext uri="{BEBA8EAE-BF5A-486C-A8C5-ECC9F3942E4B}">
                <a14:imgProps xmlns:a14="http://schemas.microsoft.com/office/drawing/2010/main">
                  <a14:imgLayer r:embed="rId4">
                    <a14:imgEffect>
                      <a14:brightnessContrast bright="-7000"/>
                    </a14:imgEffect>
                  </a14:imgLayer>
                </a14:imgProps>
              </a:ext>
              <a:ext uri="{28A0092B-C50C-407E-A947-70E740481C1C}">
                <a14:useLocalDpi xmlns:a14="http://schemas.microsoft.com/office/drawing/2010/main" val="0"/>
              </a:ext>
            </a:extLst>
          </a:blip>
          <a:srcRect l="13667" r="1" b="1"/>
          <a:stretch/>
        </p:blipFill>
        <p:spPr>
          <a:xfrm>
            <a:off x="4809367" y="-1"/>
            <a:ext cx="13004780" cy="9753590"/>
          </a:xfrm>
          <a:prstGeom prst="rect">
            <a:avLst/>
          </a:prstGeom>
        </p:spPr>
      </p:pic>
      <p:sp>
        <p:nvSpPr>
          <p:cNvPr id="13" name="Manual Input 12">
            <a:extLst>
              <a:ext uri="{FF2B5EF4-FFF2-40B4-BE49-F238E27FC236}">
                <a16:creationId xmlns:a16="http://schemas.microsoft.com/office/drawing/2014/main" id="{19C33954-A570-214D-986E-C305253AFF51}"/>
              </a:ext>
            </a:extLst>
          </p:cNvPr>
          <p:cNvSpPr/>
          <p:nvPr/>
        </p:nvSpPr>
        <p:spPr>
          <a:xfrm rot="5400000">
            <a:off x="-1765460" y="-229584"/>
            <a:ext cx="9753589" cy="10212779"/>
          </a:xfrm>
          <a:prstGeom prst="flowChartManualInpu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33" name="AGENDA"/>
          <p:cNvSpPr txBox="1"/>
          <p:nvPr/>
        </p:nvSpPr>
        <p:spPr>
          <a:xfrm>
            <a:off x="624938" y="668393"/>
            <a:ext cx="1855319" cy="81026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lvl1pPr algn="l">
              <a:defRPr sz="5600" b="0">
                <a:solidFill>
                  <a:srgbClr val="3B375B"/>
                </a:solidFill>
                <a:latin typeface="Solano Gothic MVB Std Bold"/>
                <a:ea typeface="Solano Gothic MVB Std Bold"/>
                <a:cs typeface="Solano Gothic MVB Std Bold"/>
                <a:sym typeface="Solano Gothic MVB Std Bold"/>
              </a:defRPr>
            </a:lvl1pPr>
          </a:lstStyle>
          <a:p>
            <a:r>
              <a:t>AGENDA</a:t>
            </a:r>
          </a:p>
        </p:txBody>
      </p:sp>
      <p:sp>
        <p:nvSpPr>
          <p:cNvPr id="136" name="Rectangle"/>
          <p:cNvSpPr/>
          <p:nvPr/>
        </p:nvSpPr>
        <p:spPr>
          <a:xfrm>
            <a:off x="672166" y="526167"/>
            <a:ext cx="1760863" cy="124382"/>
          </a:xfrm>
          <a:prstGeom prst="rect">
            <a:avLst/>
          </a:prstGeom>
          <a:solidFill>
            <a:srgbClr val="000000"/>
          </a:solidFill>
          <a:ln w="12700">
            <a:miter lim="400000"/>
          </a:ln>
        </p:spPr>
        <p:txBody>
          <a:bodyPr lIns="50800" tIns="50800" rIns="50800" bIns="50800" anchor="ctr"/>
          <a:lstStyle/>
          <a:p>
            <a:pPr>
              <a:defRPr sz="2200" b="0">
                <a:solidFill>
                  <a:srgbClr val="3B375B"/>
                </a:solidFill>
                <a:latin typeface="+mn-lt"/>
                <a:ea typeface="+mn-ea"/>
                <a:cs typeface="+mn-cs"/>
                <a:sym typeface="Helvetica Neue Medium"/>
              </a:defRPr>
            </a:pPr>
            <a:endParaRPr/>
          </a:p>
        </p:txBody>
      </p:sp>
      <p:sp>
        <p:nvSpPr>
          <p:cNvPr id="9" name="APPLE ECOSYSTEM">
            <a:extLst>
              <a:ext uri="{FF2B5EF4-FFF2-40B4-BE49-F238E27FC236}">
                <a16:creationId xmlns:a16="http://schemas.microsoft.com/office/drawing/2014/main" id="{3CFC4D9F-47F1-7D4A-BE38-4F02A11E24C2}"/>
              </a:ext>
            </a:extLst>
          </p:cNvPr>
          <p:cNvSpPr txBox="1"/>
          <p:nvPr/>
        </p:nvSpPr>
        <p:spPr>
          <a:xfrm>
            <a:off x="624938" y="2396426"/>
            <a:ext cx="3693319" cy="6565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lvl1pPr algn="l">
              <a:defRPr sz="3600" b="0">
                <a:solidFill>
                  <a:srgbClr val="5E5E5E"/>
                </a:solidFill>
                <a:latin typeface="Solano Gothic MVB "/>
                <a:ea typeface="Solano Gothic MVB "/>
                <a:cs typeface="Solano Gothic MVB "/>
                <a:sym typeface="Solano Gothic MVB "/>
              </a:defRPr>
            </a:lvl1pPr>
          </a:lstStyle>
          <a:p>
            <a:r>
              <a:rPr lang="es-ES" dirty="0">
                <a:solidFill>
                  <a:schemeClr val="tx2"/>
                </a:solidFill>
              </a:rPr>
              <a:t>INTRODUCCIÓN</a:t>
            </a:r>
            <a:endParaRPr dirty="0">
              <a:solidFill>
                <a:schemeClr val="tx2"/>
              </a:solidFill>
            </a:endParaRPr>
          </a:p>
        </p:txBody>
      </p:sp>
      <p:sp>
        <p:nvSpPr>
          <p:cNvPr id="10" name="TEMA 2">
            <a:extLst>
              <a:ext uri="{FF2B5EF4-FFF2-40B4-BE49-F238E27FC236}">
                <a16:creationId xmlns:a16="http://schemas.microsoft.com/office/drawing/2014/main" id="{6372F989-083A-6B41-BED2-E4A252FA6DDA}"/>
              </a:ext>
            </a:extLst>
          </p:cNvPr>
          <p:cNvSpPr txBox="1"/>
          <p:nvPr/>
        </p:nvSpPr>
        <p:spPr>
          <a:xfrm>
            <a:off x="615964" y="3127493"/>
            <a:ext cx="3282950" cy="6565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lvl1pPr algn="l">
              <a:defRPr b="0">
                <a:latin typeface="Solano Gothic MVB "/>
                <a:ea typeface="Solano Gothic MVB "/>
                <a:cs typeface="Solano Gothic MVB "/>
                <a:sym typeface="Solano Gothic MVB "/>
              </a:defRPr>
            </a:lvl1pPr>
          </a:lstStyle>
          <a:p>
            <a:r>
              <a:rPr lang="es-ES" sz="3600" dirty="0">
                <a:solidFill>
                  <a:schemeClr val="tx1"/>
                </a:solidFill>
              </a:rPr>
              <a:t>NEEDFINDING</a:t>
            </a:r>
            <a:endParaRPr sz="3600" dirty="0">
              <a:solidFill>
                <a:schemeClr val="tx1"/>
              </a:solidFill>
            </a:endParaRPr>
          </a:p>
        </p:txBody>
      </p:sp>
      <p:sp>
        <p:nvSpPr>
          <p:cNvPr id="11" name="TEMA 2">
            <a:extLst>
              <a:ext uri="{FF2B5EF4-FFF2-40B4-BE49-F238E27FC236}">
                <a16:creationId xmlns:a16="http://schemas.microsoft.com/office/drawing/2014/main" id="{C71ADCA3-08AB-7A4E-B4DA-46535F5D81E9}"/>
              </a:ext>
            </a:extLst>
          </p:cNvPr>
          <p:cNvSpPr txBox="1"/>
          <p:nvPr/>
        </p:nvSpPr>
        <p:spPr>
          <a:xfrm>
            <a:off x="615964" y="3858560"/>
            <a:ext cx="3718967" cy="6565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lvl1pPr algn="l">
              <a:defRPr b="0">
                <a:latin typeface="Solano Gothic MVB "/>
                <a:ea typeface="Solano Gothic MVB "/>
                <a:cs typeface="Solano Gothic MVB "/>
                <a:sym typeface="Solano Gothic MVB "/>
              </a:defRPr>
            </a:lvl1pPr>
          </a:lstStyle>
          <a:p>
            <a:r>
              <a:rPr lang="es-ES" sz="3600" dirty="0">
                <a:solidFill>
                  <a:schemeClr val="tx2"/>
                </a:solidFill>
              </a:rPr>
              <a:t>ARCHITECTURE</a:t>
            </a:r>
            <a:endParaRPr sz="3600" dirty="0">
              <a:solidFill>
                <a:schemeClr val="tx2"/>
              </a:solidFill>
            </a:endParaRPr>
          </a:p>
        </p:txBody>
      </p:sp>
    </p:spTree>
    <p:extLst>
      <p:ext uri="{BB962C8B-B14F-4D97-AF65-F5344CB8AC3E}">
        <p14:creationId xmlns:p14="http://schemas.microsoft.com/office/powerpoint/2010/main" val="3816376520"/>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 name="Al finalizar la sesión …"/>
          <p:cNvSpPr txBox="1"/>
          <p:nvPr/>
        </p:nvSpPr>
        <p:spPr>
          <a:xfrm>
            <a:off x="5141565" y="4202735"/>
            <a:ext cx="2875788" cy="6565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3600" b="0">
                <a:solidFill>
                  <a:srgbClr val="FFFFFF"/>
                </a:solidFill>
                <a:latin typeface="Zizou Slab Light"/>
                <a:ea typeface="Zizou Slab Light"/>
                <a:cs typeface="Zizou Slab Light"/>
                <a:sym typeface="Zizou Slab Light"/>
              </a:defRPr>
            </a:lvl1pPr>
          </a:lstStyle>
          <a:p>
            <a:pPr algn="ctr"/>
            <a:r>
              <a:rPr lang="es-MX" dirty="0">
                <a:solidFill>
                  <a:schemeClr val="tx2"/>
                </a:solidFill>
              </a:rPr>
              <a:t>NEEDFINDING</a:t>
            </a:r>
          </a:p>
        </p:txBody>
      </p:sp>
    </p:spTree>
    <p:extLst>
      <p:ext uri="{BB962C8B-B14F-4D97-AF65-F5344CB8AC3E}">
        <p14:creationId xmlns:p14="http://schemas.microsoft.com/office/powerpoint/2010/main" val="1634989060"/>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Para profundizar"/>
          <p:cNvSpPr txBox="1"/>
          <p:nvPr/>
        </p:nvSpPr>
        <p:spPr>
          <a:xfrm>
            <a:off x="781628" y="1243384"/>
            <a:ext cx="3872855" cy="6565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lvl1pPr algn="l">
              <a:defRPr sz="3600" b="0">
                <a:solidFill>
                  <a:srgbClr val="929292"/>
                </a:solidFill>
                <a:latin typeface="Zizou Slab"/>
                <a:ea typeface="Zizou Slab"/>
                <a:cs typeface="Zizou Slab"/>
                <a:sym typeface="Zizou Slab"/>
              </a:defRPr>
            </a:lvl1pPr>
          </a:lstStyle>
          <a:p>
            <a:r>
              <a:rPr lang="es-ES" dirty="0"/>
              <a:t>BENCHMARKING</a:t>
            </a:r>
            <a:endParaRPr dirty="0"/>
          </a:p>
        </p:txBody>
      </p:sp>
      <p:pic>
        <p:nvPicPr>
          <p:cNvPr id="3" name="Picture 2">
            <a:extLst>
              <a:ext uri="{FF2B5EF4-FFF2-40B4-BE49-F238E27FC236}">
                <a16:creationId xmlns:a16="http://schemas.microsoft.com/office/drawing/2014/main" id="{AA9493E2-86C5-4586-9EBB-4EABABEBF62D}"/>
              </a:ext>
            </a:extLst>
          </p:cNvPr>
          <p:cNvPicPr>
            <a:picLocks noChangeAspect="1"/>
          </p:cNvPicPr>
          <p:nvPr/>
        </p:nvPicPr>
        <p:blipFill>
          <a:blip r:embed="rId2"/>
          <a:stretch>
            <a:fillRect/>
          </a:stretch>
        </p:blipFill>
        <p:spPr>
          <a:xfrm>
            <a:off x="1257734" y="2417727"/>
            <a:ext cx="10489331" cy="6805786"/>
          </a:xfrm>
          <a:prstGeom prst="rect">
            <a:avLst/>
          </a:prstGeom>
        </p:spPr>
      </p:pic>
    </p:spTree>
    <p:extLst>
      <p:ext uri="{BB962C8B-B14F-4D97-AF65-F5344CB8AC3E}">
        <p14:creationId xmlns:p14="http://schemas.microsoft.com/office/powerpoint/2010/main" val="1003194064"/>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Para profundizar"/>
          <p:cNvSpPr txBox="1"/>
          <p:nvPr/>
        </p:nvSpPr>
        <p:spPr>
          <a:xfrm>
            <a:off x="781628" y="1243384"/>
            <a:ext cx="5463034" cy="6565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lvl1pPr algn="l">
              <a:defRPr sz="3600" b="0">
                <a:solidFill>
                  <a:srgbClr val="929292"/>
                </a:solidFill>
                <a:latin typeface="Zizou Slab"/>
                <a:ea typeface="Zizou Slab"/>
                <a:cs typeface="Zizou Slab"/>
                <a:sym typeface="Zizou Slab"/>
              </a:defRPr>
            </a:lvl1pPr>
          </a:lstStyle>
          <a:p>
            <a:r>
              <a:rPr lang="es-ES" dirty="0"/>
              <a:t>SEGMENTOS OBJETIVO</a:t>
            </a:r>
            <a:endParaRPr dirty="0"/>
          </a:p>
        </p:txBody>
      </p:sp>
      <p:sp>
        <p:nvSpPr>
          <p:cNvPr id="139" name="https://developer.apple.com"/>
          <p:cNvSpPr txBox="1"/>
          <p:nvPr/>
        </p:nvSpPr>
        <p:spPr>
          <a:xfrm>
            <a:off x="379709" y="7802378"/>
            <a:ext cx="6800272" cy="964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spAutoFit/>
          </a:bodyPr>
          <a:lstStyle>
            <a:lvl1pPr algn="l">
              <a:defRPr sz="3600" b="0">
                <a:solidFill>
                  <a:srgbClr val="FFFFFF"/>
                </a:solidFill>
                <a:latin typeface="Zizou Slab Light"/>
                <a:ea typeface="Zizou Slab Light"/>
                <a:cs typeface="Zizou Slab Light"/>
                <a:sym typeface="Zizou Slab Light"/>
              </a:defRPr>
            </a:lvl1pPr>
          </a:lstStyle>
          <a:p>
            <a:r>
              <a:rPr lang="es-ES" sz="2800" dirty="0">
                <a:solidFill>
                  <a:schemeClr val="tx1"/>
                </a:solidFill>
              </a:rPr>
              <a:t>Estudiantes de la UPC sin vehículo propio que viven en un distrito</a:t>
            </a:r>
          </a:p>
        </p:txBody>
      </p:sp>
      <p:pic>
        <p:nvPicPr>
          <p:cNvPr id="2050" name="Picture 2" descr="Imagen relacionada"/>
          <p:cNvPicPr>
            <a:picLocks noChangeAspect="1" noChangeArrowheads="1"/>
          </p:cNvPicPr>
          <p:nvPr/>
        </p:nvPicPr>
        <p:blipFill>
          <a:blip r:embed="rId2">
            <a:duotone>
              <a:schemeClr val="accent1">
                <a:shade val="45000"/>
                <a:satMod val="135000"/>
              </a:schemeClr>
              <a:prstClr val="white"/>
            </a:duotone>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a:off x="6582264" y="3321823"/>
            <a:ext cx="5757736" cy="4318302"/>
          </a:xfrm>
          <a:prstGeom prst="rect">
            <a:avLst/>
          </a:prstGeom>
          <a:noFill/>
          <a:extLst>
            <a:ext uri="{909E8E84-426E-40DD-AFC4-6F175D3DCCD1}">
              <a14:hiddenFill xmlns:a14="http://schemas.microsoft.com/office/drawing/2010/main">
                <a:solidFill>
                  <a:srgbClr val="FFFFFF"/>
                </a:solidFill>
              </a14:hiddenFill>
            </a:ext>
          </a:extLst>
        </p:spPr>
      </p:pic>
      <p:sp>
        <p:nvSpPr>
          <p:cNvPr id="8" name="https://developer.apple.com"/>
          <p:cNvSpPr txBox="1"/>
          <p:nvPr/>
        </p:nvSpPr>
        <p:spPr>
          <a:xfrm>
            <a:off x="5810249" y="2488707"/>
            <a:ext cx="8896061" cy="53347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spAutoFit/>
          </a:bodyPr>
          <a:lstStyle>
            <a:lvl1pPr algn="l">
              <a:defRPr sz="3600" b="0">
                <a:solidFill>
                  <a:srgbClr val="FFFFFF"/>
                </a:solidFill>
                <a:latin typeface="Zizou Slab Light"/>
                <a:ea typeface="Zizou Slab Light"/>
                <a:cs typeface="Zizou Slab Light"/>
                <a:sym typeface="Zizou Slab Light"/>
              </a:defRPr>
            </a:lvl1pPr>
          </a:lstStyle>
          <a:p>
            <a:r>
              <a:rPr lang="es-ES" sz="2800" dirty="0">
                <a:solidFill>
                  <a:schemeClr val="tx1"/>
                </a:solidFill>
              </a:rPr>
              <a:t>Estudiantes de la UPC que cuentan con vehículo</a:t>
            </a:r>
          </a:p>
        </p:txBody>
      </p:sp>
      <p:pic>
        <p:nvPicPr>
          <p:cNvPr id="2052" name="Picture 4" descr="Resultado de imagen para universitario estudiante en bus"/>
          <p:cNvPicPr>
            <a:picLocks noChangeAspect="1" noChangeArrowheads="1"/>
          </p:cNvPicPr>
          <p:nvPr/>
        </p:nvPicPr>
        <p:blipFill rotWithShape="1">
          <a:blip r:embed="rId4">
            <a:duotone>
              <a:schemeClr val="accent2">
                <a:shade val="45000"/>
                <a:satMod val="135000"/>
              </a:schemeClr>
              <a:prstClr val="white"/>
            </a:duotone>
            <a:extLst>
              <a:ext uri="{BEBA8EAE-BF5A-486C-A8C5-ECC9F3942E4B}">
                <a14:imgProps xmlns:a14="http://schemas.microsoft.com/office/drawing/2010/main">
                  <a14:imgLayer r:embed="rId5">
                    <a14:imgEffect>
                      <a14:saturation sat="400000"/>
                    </a14:imgEffect>
                  </a14:imgLayer>
                </a14:imgProps>
              </a:ext>
              <a:ext uri="{28A0092B-C50C-407E-A947-70E740481C1C}">
                <a14:useLocalDpi xmlns:a14="http://schemas.microsoft.com/office/drawing/2010/main" val="0"/>
              </a:ext>
            </a:extLst>
          </a:blip>
          <a:srcRect l="-2307" t="451" r="12460" b="8159"/>
          <a:stretch/>
        </p:blipFill>
        <p:spPr bwMode="auto">
          <a:xfrm>
            <a:off x="328249" y="3184438"/>
            <a:ext cx="6005875" cy="4455687"/>
          </a:xfrm>
          <a:prstGeom prst="rect">
            <a:avLst/>
          </a:prstGeom>
          <a:noFill/>
          <a:extLst>
            <a:ext uri="{909E8E84-426E-40DD-AFC4-6F175D3DCCD1}">
              <a14:hiddenFill xmlns:a14="http://schemas.microsoft.com/office/drawing/2010/main">
                <a:solidFill>
                  <a:srgbClr val="FFFFFF"/>
                </a:solidFill>
              </a14:hiddenFill>
            </a:ext>
          </a:extLst>
        </p:spPr>
      </p:pic>
      <p:sp>
        <p:nvSpPr>
          <p:cNvPr id="5" name="Datos 4"/>
          <p:cNvSpPr/>
          <p:nvPr/>
        </p:nvSpPr>
        <p:spPr>
          <a:xfrm>
            <a:off x="5810249" y="3022187"/>
            <a:ext cx="1369732" cy="4882168"/>
          </a:xfrm>
          <a:prstGeom prst="flowChartInputOutpu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Tree>
    <p:extLst>
      <p:ext uri="{BB962C8B-B14F-4D97-AF65-F5344CB8AC3E}">
        <p14:creationId xmlns:p14="http://schemas.microsoft.com/office/powerpoint/2010/main" val="4113167729"/>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Para profundizar"/>
          <p:cNvSpPr txBox="1"/>
          <p:nvPr/>
        </p:nvSpPr>
        <p:spPr>
          <a:xfrm>
            <a:off x="781628" y="1243384"/>
            <a:ext cx="3308598" cy="6565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lvl1pPr algn="l">
              <a:defRPr sz="3600" b="0">
                <a:solidFill>
                  <a:srgbClr val="929292"/>
                </a:solidFill>
                <a:latin typeface="Zizou Slab"/>
                <a:ea typeface="Zizou Slab"/>
                <a:cs typeface="Zizou Slab"/>
                <a:sym typeface="Zizou Slab"/>
              </a:defRPr>
            </a:lvl1pPr>
          </a:lstStyle>
          <a:p>
            <a:r>
              <a:rPr lang="es-ES" dirty="0"/>
              <a:t>ENTREVISTAS</a:t>
            </a:r>
            <a:endParaRPr dirty="0"/>
          </a:p>
        </p:txBody>
      </p:sp>
      <p:sp>
        <p:nvSpPr>
          <p:cNvPr id="139" name="https://developer.apple.com"/>
          <p:cNvSpPr txBox="1"/>
          <p:nvPr/>
        </p:nvSpPr>
        <p:spPr>
          <a:xfrm>
            <a:off x="2188277" y="8166084"/>
            <a:ext cx="11544300" cy="47192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spAutoFit/>
          </a:bodyPr>
          <a:lstStyle>
            <a:lvl1pPr algn="l">
              <a:defRPr sz="3600" b="0">
                <a:solidFill>
                  <a:srgbClr val="FFFFFF"/>
                </a:solidFill>
                <a:latin typeface="Zizou Slab Light"/>
                <a:ea typeface="Zizou Slab Light"/>
                <a:cs typeface="Zizou Slab Light"/>
                <a:sym typeface="Zizou Slab Light"/>
              </a:defRPr>
            </a:lvl1pPr>
          </a:lstStyle>
          <a:p>
            <a:r>
              <a:rPr lang="es-ES" sz="2400" dirty="0">
                <a:solidFill>
                  <a:schemeClr val="tx1"/>
                </a:solidFill>
              </a:rPr>
              <a:t>https://www.youtube.com/watch?v=fX7OuGtXAtI&amp;feature=youtu.be</a:t>
            </a:r>
            <a:endParaRPr sz="2400" dirty="0">
              <a:solidFill>
                <a:schemeClr val="tx1"/>
              </a:solidFill>
            </a:endParaRPr>
          </a:p>
        </p:txBody>
      </p:sp>
      <p:pic>
        <p:nvPicPr>
          <p:cNvPr id="2" name="Imagen 1"/>
          <p:cNvPicPr>
            <a:picLocks noChangeAspect="1"/>
          </p:cNvPicPr>
          <p:nvPr/>
        </p:nvPicPr>
        <p:blipFill>
          <a:blip r:embed="rId2"/>
          <a:stretch>
            <a:fillRect/>
          </a:stretch>
        </p:blipFill>
        <p:spPr>
          <a:xfrm>
            <a:off x="1810328" y="2402734"/>
            <a:ext cx="9356725" cy="5260589"/>
          </a:xfrm>
          <a:prstGeom prst="rect">
            <a:avLst/>
          </a:prstGeom>
        </p:spPr>
      </p:pic>
    </p:spTree>
    <p:extLst>
      <p:ext uri="{BB962C8B-B14F-4D97-AF65-F5344CB8AC3E}">
        <p14:creationId xmlns:p14="http://schemas.microsoft.com/office/powerpoint/2010/main" val="809820480"/>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Para profundizar"/>
          <p:cNvSpPr txBox="1"/>
          <p:nvPr/>
        </p:nvSpPr>
        <p:spPr>
          <a:xfrm>
            <a:off x="781628" y="1243384"/>
            <a:ext cx="3770263" cy="6565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lvl1pPr algn="l">
              <a:defRPr sz="3600" b="0">
                <a:solidFill>
                  <a:srgbClr val="929292"/>
                </a:solidFill>
                <a:latin typeface="Zizou Slab"/>
                <a:ea typeface="Zizou Slab"/>
                <a:cs typeface="Zizou Slab"/>
                <a:sym typeface="Zizou Slab"/>
              </a:defRPr>
            </a:lvl1pPr>
          </a:lstStyle>
          <a:p>
            <a:r>
              <a:rPr lang="es-ES" dirty="0"/>
              <a:t>USER PERSONA</a:t>
            </a:r>
            <a:endParaRPr dirty="0"/>
          </a:p>
        </p:txBody>
      </p:sp>
      <p:pic>
        <p:nvPicPr>
          <p:cNvPr id="3" name="Imagen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1600" y="2006040"/>
            <a:ext cx="9908400" cy="7006383"/>
          </a:xfrm>
          <a:prstGeom prst="rect">
            <a:avLst/>
          </a:prstGeom>
        </p:spPr>
      </p:pic>
    </p:spTree>
    <p:extLst>
      <p:ext uri="{BB962C8B-B14F-4D97-AF65-F5344CB8AC3E}">
        <p14:creationId xmlns:p14="http://schemas.microsoft.com/office/powerpoint/2010/main" val="2172204847"/>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Para profundizar"/>
          <p:cNvSpPr txBox="1"/>
          <p:nvPr/>
        </p:nvSpPr>
        <p:spPr>
          <a:xfrm>
            <a:off x="781628" y="1243384"/>
            <a:ext cx="3770263" cy="6565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lvl1pPr algn="l">
              <a:defRPr sz="3600" b="0">
                <a:solidFill>
                  <a:srgbClr val="929292"/>
                </a:solidFill>
                <a:latin typeface="Zizou Slab"/>
                <a:ea typeface="Zizou Slab"/>
                <a:cs typeface="Zizou Slab"/>
                <a:sym typeface="Zizou Slab"/>
              </a:defRPr>
            </a:lvl1pPr>
          </a:lstStyle>
          <a:p>
            <a:r>
              <a:rPr lang="es-ES" dirty="0"/>
              <a:t>USER PERSONA</a:t>
            </a:r>
            <a:endParaRPr dirty="0"/>
          </a:p>
        </p:txBody>
      </p:sp>
      <p:pic>
        <p:nvPicPr>
          <p:cNvPr id="6" name="Imagen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38300" y="2075090"/>
            <a:ext cx="9810750" cy="6937333"/>
          </a:xfrm>
          <a:prstGeom prst="rect">
            <a:avLst/>
          </a:prstGeom>
        </p:spPr>
      </p:pic>
    </p:spTree>
    <p:extLst>
      <p:ext uri="{BB962C8B-B14F-4D97-AF65-F5344CB8AC3E}">
        <p14:creationId xmlns:p14="http://schemas.microsoft.com/office/powerpoint/2010/main" val="187832663"/>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Para profundizar"/>
          <p:cNvSpPr txBox="1"/>
          <p:nvPr/>
        </p:nvSpPr>
        <p:spPr>
          <a:xfrm>
            <a:off x="781628" y="1096672"/>
            <a:ext cx="4591000" cy="6565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lvl1pPr algn="l">
              <a:defRPr sz="3600" b="0">
                <a:solidFill>
                  <a:srgbClr val="929292"/>
                </a:solidFill>
                <a:latin typeface="Zizou Slab"/>
                <a:ea typeface="Zizou Slab"/>
                <a:cs typeface="Zizou Slab"/>
                <a:sym typeface="Zizou Slab"/>
              </a:defRPr>
            </a:lvl1pPr>
          </a:lstStyle>
          <a:p>
            <a:r>
              <a:rPr lang="es-ES" dirty="0"/>
              <a:t>USER TASK MATRIX</a:t>
            </a:r>
            <a:endParaRPr dirty="0"/>
          </a:p>
        </p:txBody>
      </p:sp>
      <p:pic>
        <p:nvPicPr>
          <p:cNvPr id="3" name="Picture 2">
            <a:extLst>
              <a:ext uri="{FF2B5EF4-FFF2-40B4-BE49-F238E27FC236}">
                <a16:creationId xmlns:a16="http://schemas.microsoft.com/office/drawing/2014/main" id="{E513E87D-582A-475E-9FF1-A326CFF14831}"/>
              </a:ext>
            </a:extLst>
          </p:cNvPr>
          <p:cNvPicPr>
            <a:picLocks noChangeAspect="1"/>
          </p:cNvPicPr>
          <p:nvPr/>
        </p:nvPicPr>
        <p:blipFill>
          <a:blip r:embed="rId2"/>
          <a:stretch>
            <a:fillRect/>
          </a:stretch>
        </p:blipFill>
        <p:spPr>
          <a:xfrm>
            <a:off x="3345551" y="1753262"/>
            <a:ext cx="6313697" cy="7863841"/>
          </a:xfrm>
          <a:prstGeom prst="rect">
            <a:avLst/>
          </a:prstGeom>
        </p:spPr>
      </p:pic>
    </p:spTree>
    <p:extLst>
      <p:ext uri="{BB962C8B-B14F-4D97-AF65-F5344CB8AC3E}">
        <p14:creationId xmlns:p14="http://schemas.microsoft.com/office/powerpoint/2010/main" val="2273239150"/>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D446F050-7D1F-4E6D-AA90-2E2649F674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9761" y="246610"/>
            <a:ext cx="11865278" cy="9260380"/>
          </a:xfrm>
          <a:prstGeom prst="rect">
            <a:avLst/>
          </a:prstGeom>
        </p:spPr>
      </p:pic>
    </p:spTree>
    <p:extLst>
      <p:ext uri="{BB962C8B-B14F-4D97-AF65-F5344CB8AC3E}">
        <p14:creationId xmlns:p14="http://schemas.microsoft.com/office/powerpoint/2010/main" val="2649671455"/>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E09EB271-A5B8-4735-99B6-08A73E74EA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7334" y="461376"/>
            <a:ext cx="11710131" cy="8830848"/>
          </a:xfrm>
          <a:prstGeom prst="rect">
            <a:avLst/>
          </a:prstGeom>
        </p:spPr>
      </p:pic>
    </p:spTree>
    <p:extLst>
      <p:ext uri="{BB962C8B-B14F-4D97-AF65-F5344CB8AC3E}">
        <p14:creationId xmlns:p14="http://schemas.microsoft.com/office/powerpoint/2010/main" val="4226874134"/>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large building with a clock on the side of a road&#10;&#10;Description automatically generated">
            <a:extLst>
              <a:ext uri="{FF2B5EF4-FFF2-40B4-BE49-F238E27FC236}">
                <a16:creationId xmlns:a16="http://schemas.microsoft.com/office/drawing/2014/main" id="{019D1135-EB56-AD48-A9D8-6F368E58B6B0}"/>
              </a:ext>
            </a:extLst>
          </p:cNvPr>
          <p:cNvPicPr>
            <a:picLocks noChangeAspect="1"/>
          </p:cNvPicPr>
          <p:nvPr/>
        </p:nvPicPr>
        <p:blipFill rotWithShape="1">
          <a:blip r:embed="rId3">
            <a:alphaModFix/>
            <a:extLst>
              <a:ext uri="{BEBA8EAE-BF5A-486C-A8C5-ECC9F3942E4B}">
                <a14:imgProps xmlns:a14="http://schemas.microsoft.com/office/drawing/2010/main">
                  <a14:imgLayer r:embed="rId4">
                    <a14:imgEffect>
                      <a14:brightnessContrast bright="-7000"/>
                    </a14:imgEffect>
                  </a14:imgLayer>
                </a14:imgProps>
              </a:ext>
              <a:ext uri="{28A0092B-C50C-407E-A947-70E740481C1C}">
                <a14:useLocalDpi xmlns:a14="http://schemas.microsoft.com/office/drawing/2010/main" val="0"/>
              </a:ext>
            </a:extLst>
          </a:blip>
          <a:srcRect l="13667" r="1" b="1"/>
          <a:stretch/>
        </p:blipFill>
        <p:spPr>
          <a:xfrm>
            <a:off x="4809367" y="-1"/>
            <a:ext cx="13004780" cy="9753590"/>
          </a:xfrm>
          <a:prstGeom prst="rect">
            <a:avLst/>
          </a:prstGeom>
        </p:spPr>
      </p:pic>
      <p:sp>
        <p:nvSpPr>
          <p:cNvPr id="2" name="Manual Input 1">
            <a:extLst>
              <a:ext uri="{FF2B5EF4-FFF2-40B4-BE49-F238E27FC236}">
                <a16:creationId xmlns:a16="http://schemas.microsoft.com/office/drawing/2014/main" id="{EE6E9C81-3657-9746-9D17-0208E0733952}"/>
              </a:ext>
            </a:extLst>
          </p:cNvPr>
          <p:cNvSpPr/>
          <p:nvPr/>
        </p:nvSpPr>
        <p:spPr>
          <a:xfrm rot="5400000">
            <a:off x="-1765460" y="-229584"/>
            <a:ext cx="9753589" cy="10212779"/>
          </a:xfrm>
          <a:prstGeom prst="flowChartManualInpu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33" name="AGENDA"/>
          <p:cNvSpPr txBox="1"/>
          <p:nvPr/>
        </p:nvSpPr>
        <p:spPr>
          <a:xfrm>
            <a:off x="624938" y="668393"/>
            <a:ext cx="1855319" cy="81026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lvl1pPr algn="l">
              <a:defRPr sz="5600" b="0">
                <a:solidFill>
                  <a:srgbClr val="3B375B"/>
                </a:solidFill>
                <a:latin typeface="Solano Gothic MVB Std Bold"/>
                <a:ea typeface="Solano Gothic MVB Std Bold"/>
                <a:cs typeface="Solano Gothic MVB Std Bold"/>
                <a:sym typeface="Solano Gothic MVB Std Bold"/>
              </a:defRPr>
            </a:lvl1pPr>
          </a:lstStyle>
          <a:p>
            <a:r>
              <a:t>AGENDA</a:t>
            </a:r>
          </a:p>
        </p:txBody>
      </p:sp>
      <p:sp>
        <p:nvSpPr>
          <p:cNvPr id="134" name="APPLE ECOSYSTEM"/>
          <p:cNvSpPr txBox="1"/>
          <p:nvPr/>
        </p:nvSpPr>
        <p:spPr>
          <a:xfrm>
            <a:off x="624938" y="2396426"/>
            <a:ext cx="3693319" cy="6565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lvl1pPr algn="l">
              <a:defRPr sz="3600" b="0">
                <a:solidFill>
                  <a:srgbClr val="5E5E5E"/>
                </a:solidFill>
                <a:latin typeface="Solano Gothic MVB "/>
                <a:ea typeface="Solano Gothic MVB "/>
                <a:cs typeface="Solano Gothic MVB "/>
                <a:sym typeface="Solano Gothic MVB "/>
              </a:defRPr>
            </a:lvl1pPr>
          </a:lstStyle>
          <a:p>
            <a:r>
              <a:rPr lang="es-ES" dirty="0">
                <a:solidFill>
                  <a:schemeClr val="tx1"/>
                </a:solidFill>
              </a:rPr>
              <a:t>INTRODUCCIÓN</a:t>
            </a:r>
            <a:endParaRPr dirty="0">
              <a:solidFill>
                <a:schemeClr val="tx1"/>
              </a:solidFill>
            </a:endParaRPr>
          </a:p>
        </p:txBody>
      </p:sp>
      <p:sp>
        <p:nvSpPr>
          <p:cNvPr id="135" name="TEMA 2"/>
          <p:cNvSpPr txBox="1"/>
          <p:nvPr/>
        </p:nvSpPr>
        <p:spPr>
          <a:xfrm>
            <a:off x="615964" y="3127493"/>
            <a:ext cx="3282950" cy="6565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lvl1pPr algn="l">
              <a:defRPr b="0">
                <a:latin typeface="Solano Gothic MVB "/>
                <a:ea typeface="Solano Gothic MVB "/>
                <a:cs typeface="Solano Gothic MVB "/>
                <a:sym typeface="Solano Gothic MVB "/>
              </a:defRPr>
            </a:lvl1pPr>
          </a:lstStyle>
          <a:p>
            <a:r>
              <a:rPr lang="es-ES" sz="3600" dirty="0">
                <a:solidFill>
                  <a:schemeClr val="tx2"/>
                </a:solidFill>
              </a:rPr>
              <a:t>NEEDFINDING</a:t>
            </a:r>
            <a:endParaRPr sz="3600" dirty="0">
              <a:solidFill>
                <a:schemeClr val="tx2"/>
              </a:solidFill>
            </a:endParaRPr>
          </a:p>
        </p:txBody>
      </p:sp>
      <p:sp>
        <p:nvSpPr>
          <p:cNvPr id="136" name="Rectangle"/>
          <p:cNvSpPr/>
          <p:nvPr/>
        </p:nvSpPr>
        <p:spPr>
          <a:xfrm>
            <a:off x="672166" y="526167"/>
            <a:ext cx="1760863" cy="124382"/>
          </a:xfrm>
          <a:prstGeom prst="rect">
            <a:avLst/>
          </a:prstGeom>
          <a:solidFill>
            <a:srgbClr val="000000"/>
          </a:solidFill>
          <a:ln w="12700">
            <a:miter lim="400000"/>
          </a:ln>
        </p:spPr>
        <p:txBody>
          <a:bodyPr lIns="50800" tIns="50800" rIns="50800" bIns="50800" anchor="ctr"/>
          <a:lstStyle/>
          <a:p>
            <a:pPr>
              <a:defRPr sz="2200" b="0">
                <a:solidFill>
                  <a:srgbClr val="3B375B"/>
                </a:solidFill>
                <a:latin typeface="+mn-lt"/>
                <a:ea typeface="+mn-ea"/>
                <a:cs typeface="+mn-cs"/>
                <a:sym typeface="Helvetica Neue Medium"/>
              </a:defRPr>
            </a:pPr>
            <a:endParaRPr/>
          </a:p>
        </p:txBody>
      </p:sp>
      <p:sp>
        <p:nvSpPr>
          <p:cNvPr id="8" name="TEMA 2">
            <a:extLst>
              <a:ext uri="{FF2B5EF4-FFF2-40B4-BE49-F238E27FC236}">
                <a16:creationId xmlns:a16="http://schemas.microsoft.com/office/drawing/2014/main" id="{1F0FE867-FF72-804C-9FB6-BF9F4DE905A0}"/>
              </a:ext>
            </a:extLst>
          </p:cNvPr>
          <p:cNvSpPr txBox="1"/>
          <p:nvPr/>
        </p:nvSpPr>
        <p:spPr>
          <a:xfrm>
            <a:off x="615964" y="3858560"/>
            <a:ext cx="3718967" cy="6565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lvl1pPr algn="l">
              <a:defRPr b="0">
                <a:latin typeface="Solano Gothic MVB "/>
                <a:ea typeface="Solano Gothic MVB "/>
                <a:cs typeface="Solano Gothic MVB "/>
                <a:sym typeface="Solano Gothic MVB "/>
              </a:defRPr>
            </a:lvl1pPr>
          </a:lstStyle>
          <a:p>
            <a:r>
              <a:rPr lang="es-ES" sz="3600" dirty="0">
                <a:solidFill>
                  <a:schemeClr val="tx2"/>
                </a:solidFill>
              </a:rPr>
              <a:t>ARCHITECTURE</a:t>
            </a:r>
            <a:endParaRPr sz="3600" dirty="0">
              <a:solidFill>
                <a:schemeClr val="tx2"/>
              </a:solidFill>
            </a:endParaRP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large building with a clock on the side of a road&#10;&#10;Description automatically generated">
            <a:extLst>
              <a:ext uri="{FF2B5EF4-FFF2-40B4-BE49-F238E27FC236}">
                <a16:creationId xmlns:a16="http://schemas.microsoft.com/office/drawing/2014/main" id="{C47B901F-F543-B54A-9855-22FE2280E7E4}"/>
              </a:ext>
            </a:extLst>
          </p:cNvPr>
          <p:cNvPicPr>
            <a:picLocks noChangeAspect="1"/>
          </p:cNvPicPr>
          <p:nvPr/>
        </p:nvPicPr>
        <p:blipFill rotWithShape="1">
          <a:blip r:embed="rId3">
            <a:alphaModFix/>
            <a:extLst>
              <a:ext uri="{BEBA8EAE-BF5A-486C-A8C5-ECC9F3942E4B}">
                <a14:imgProps xmlns:a14="http://schemas.microsoft.com/office/drawing/2010/main">
                  <a14:imgLayer r:embed="rId4">
                    <a14:imgEffect>
                      <a14:brightnessContrast bright="-7000"/>
                    </a14:imgEffect>
                  </a14:imgLayer>
                </a14:imgProps>
              </a:ext>
              <a:ext uri="{28A0092B-C50C-407E-A947-70E740481C1C}">
                <a14:useLocalDpi xmlns:a14="http://schemas.microsoft.com/office/drawing/2010/main" val="0"/>
              </a:ext>
            </a:extLst>
          </a:blip>
          <a:srcRect l="13667" r="1" b="1"/>
          <a:stretch/>
        </p:blipFill>
        <p:spPr>
          <a:xfrm>
            <a:off x="4809367" y="-1"/>
            <a:ext cx="13004780" cy="9753590"/>
          </a:xfrm>
          <a:prstGeom prst="rect">
            <a:avLst/>
          </a:prstGeom>
        </p:spPr>
      </p:pic>
      <p:sp>
        <p:nvSpPr>
          <p:cNvPr id="13" name="Manual Input 12">
            <a:extLst>
              <a:ext uri="{FF2B5EF4-FFF2-40B4-BE49-F238E27FC236}">
                <a16:creationId xmlns:a16="http://schemas.microsoft.com/office/drawing/2014/main" id="{19C33954-A570-214D-986E-C305253AFF51}"/>
              </a:ext>
            </a:extLst>
          </p:cNvPr>
          <p:cNvSpPr/>
          <p:nvPr/>
        </p:nvSpPr>
        <p:spPr>
          <a:xfrm rot="5400000">
            <a:off x="-1765460" y="-229584"/>
            <a:ext cx="9753589" cy="10212779"/>
          </a:xfrm>
          <a:prstGeom prst="flowChartManualInpu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33" name="AGENDA"/>
          <p:cNvSpPr txBox="1"/>
          <p:nvPr/>
        </p:nvSpPr>
        <p:spPr>
          <a:xfrm>
            <a:off x="624938" y="668393"/>
            <a:ext cx="1855319" cy="81026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lvl1pPr algn="l">
              <a:defRPr sz="5600" b="0">
                <a:solidFill>
                  <a:srgbClr val="3B375B"/>
                </a:solidFill>
                <a:latin typeface="Solano Gothic MVB Std Bold"/>
                <a:ea typeface="Solano Gothic MVB Std Bold"/>
                <a:cs typeface="Solano Gothic MVB Std Bold"/>
                <a:sym typeface="Solano Gothic MVB Std Bold"/>
              </a:defRPr>
            </a:lvl1pPr>
          </a:lstStyle>
          <a:p>
            <a:r>
              <a:t>AGENDA</a:t>
            </a:r>
          </a:p>
        </p:txBody>
      </p:sp>
      <p:sp>
        <p:nvSpPr>
          <p:cNvPr id="136" name="Rectangle"/>
          <p:cNvSpPr/>
          <p:nvPr/>
        </p:nvSpPr>
        <p:spPr>
          <a:xfrm>
            <a:off x="672166" y="526167"/>
            <a:ext cx="1760863" cy="124382"/>
          </a:xfrm>
          <a:prstGeom prst="rect">
            <a:avLst/>
          </a:prstGeom>
          <a:solidFill>
            <a:srgbClr val="000000"/>
          </a:solidFill>
          <a:ln w="12700">
            <a:miter lim="400000"/>
          </a:ln>
        </p:spPr>
        <p:txBody>
          <a:bodyPr lIns="50800" tIns="50800" rIns="50800" bIns="50800" anchor="ctr"/>
          <a:lstStyle/>
          <a:p>
            <a:pPr>
              <a:defRPr sz="2200" b="0">
                <a:solidFill>
                  <a:srgbClr val="3B375B"/>
                </a:solidFill>
                <a:latin typeface="+mn-lt"/>
                <a:ea typeface="+mn-ea"/>
                <a:cs typeface="+mn-cs"/>
                <a:sym typeface="Helvetica Neue Medium"/>
              </a:defRPr>
            </a:pPr>
            <a:endParaRPr/>
          </a:p>
        </p:txBody>
      </p:sp>
      <p:sp>
        <p:nvSpPr>
          <p:cNvPr id="9" name="APPLE ECOSYSTEM">
            <a:extLst>
              <a:ext uri="{FF2B5EF4-FFF2-40B4-BE49-F238E27FC236}">
                <a16:creationId xmlns:a16="http://schemas.microsoft.com/office/drawing/2014/main" id="{3CFC4D9F-47F1-7D4A-BE38-4F02A11E24C2}"/>
              </a:ext>
            </a:extLst>
          </p:cNvPr>
          <p:cNvSpPr txBox="1"/>
          <p:nvPr/>
        </p:nvSpPr>
        <p:spPr>
          <a:xfrm>
            <a:off x="624938" y="2396426"/>
            <a:ext cx="3693319" cy="6565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lvl1pPr algn="l">
              <a:defRPr sz="3600" b="0">
                <a:solidFill>
                  <a:srgbClr val="5E5E5E"/>
                </a:solidFill>
                <a:latin typeface="Solano Gothic MVB "/>
                <a:ea typeface="Solano Gothic MVB "/>
                <a:cs typeface="Solano Gothic MVB "/>
                <a:sym typeface="Solano Gothic MVB "/>
              </a:defRPr>
            </a:lvl1pPr>
          </a:lstStyle>
          <a:p>
            <a:r>
              <a:rPr lang="es-ES" dirty="0">
                <a:solidFill>
                  <a:schemeClr val="tx2"/>
                </a:solidFill>
              </a:rPr>
              <a:t>INTRODUCCIÓN</a:t>
            </a:r>
            <a:endParaRPr dirty="0">
              <a:solidFill>
                <a:schemeClr val="tx2"/>
              </a:solidFill>
            </a:endParaRPr>
          </a:p>
        </p:txBody>
      </p:sp>
      <p:sp>
        <p:nvSpPr>
          <p:cNvPr id="10" name="TEMA 2">
            <a:extLst>
              <a:ext uri="{FF2B5EF4-FFF2-40B4-BE49-F238E27FC236}">
                <a16:creationId xmlns:a16="http://schemas.microsoft.com/office/drawing/2014/main" id="{6372F989-083A-6B41-BED2-E4A252FA6DDA}"/>
              </a:ext>
            </a:extLst>
          </p:cNvPr>
          <p:cNvSpPr txBox="1"/>
          <p:nvPr/>
        </p:nvSpPr>
        <p:spPr>
          <a:xfrm>
            <a:off x="615964" y="3127493"/>
            <a:ext cx="3282950" cy="6565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lvl1pPr algn="l">
              <a:defRPr b="0">
                <a:latin typeface="Solano Gothic MVB "/>
                <a:ea typeface="Solano Gothic MVB "/>
                <a:cs typeface="Solano Gothic MVB "/>
                <a:sym typeface="Solano Gothic MVB "/>
              </a:defRPr>
            </a:lvl1pPr>
          </a:lstStyle>
          <a:p>
            <a:r>
              <a:rPr lang="es-ES" sz="3600" dirty="0">
                <a:solidFill>
                  <a:schemeClr val="tx2"/>
                </a:solidFill>
              </a:rPr>
              <a:t>NEEDFINDING</a:t>
            </a:r>
            <a:endParaRPr sz="3600" dirty="0">
              <a:solidFill>
                <a:schemeClr val="tx2"/>
              </a:solidFill>
            </a:endParaRPr>
          </a:p>
        </p:txBody>
      </p:sp>
      <p:sp>
        <p:nvSpPr>
          <p:cNvPr id="11" name="TEMA 2">
            <a:extLst>
              <a:ext uri="{FF2B5EF4-FFF2-40B4-BE49-F238E27FC236}">
                <a16:creationId xmlns:a16="http://schemas.microsoft.com/office/drawing/2014/main" id="{C71ADCA3-08AB-7A4E-B4DA-46535F5D81E9}"/>
              </a:ext>
            </a:extLst>
          </p:cNvPr>
          <p:cNvSpPr txBox="1"/>
          <p:nvPr/>
        </p:nvSpPr>
        <p:spPr>
          <a:xfrm>
            <a:off x="615964" y="3858560"/>
            <a:ext cx="3718967" cy="6565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lvl1pPr algn="l">
              <a:defRPr b="0">
                <a:latin typeface="Solano Gothic MVB "/>
                <a:ea typeface="Solano Gothic MVB "/>
                <a:cs typeface="Solano Gothic MVB "/>
                <a:sym typeface="Solano Gothic MVB "/>
              </a:defRPr>
            </a:lvl1pPr>
          </a:lstStyle>
          <a:p>
            <a:r>
              <a:rPr lang="es-ES" sz="3600" dirty="0">
                <a:solidFill>
                  <a:schemeClr val="tx1"/>
                </a:solidFill>
              </a:rPr>
              <a:t>ARCHITECTURE</a:t>
            </a:r>
            <a:endParaRPr sz="3600" dirty="0">
              <a:solidFill>
                <a:schemeClr val="tx1"/>
              </a:solidFill>
            </a:endParaRPr>
          </a:p>
        </p:txBody>
      </p:sp>
    </p:spTree>
    <p:extLst>
      <p:ext uri="{BB962C8B-B14F-4D97-AF65-F5344CB8AC3E}">
        <p14:creationId xmlns:p14="http://schemas.microsoft.com/office/powerpoint/2010/main" val="1560504784"/>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 name="Al finalizar la sesión …"/>
          <p:cNvSpPr txBox="1"/>
          <p:nvPr/>
        </p:nvSpPr>
        <p:spPr>
          <a:xfrm>
            <a:off x="4838600" y="4162979"/>
            <a:ext cx="3481723" cy="6565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3600" b="0">
                <a:solidFill>
                  <a:srgbClr val="FFFFFF"/>
                </a:solidFill>
                <a:latin typeface="Zizou Slab Light"/>
                <a:ea typeface="Zizou Slab Light"/>
                <a:cs typeface="Zizou Slab Light"/>
                <a:sym typeface="Zizou Slab Light"/>
              </a:defRPr>
            </a:lvl1pPr>
          </a:lstStyle>
          <a:p>
            <a:pPr algn="ctr"/>
            <a:r>
              <a:rPr lang="es-MX" dirty="0">
                <a:solidFill>
                  <a:schemeClr val="tx2"/>
                </a:solidFill>
              </a:rPr>
              <a:t>PRODUCT DESIGN</a:t>
            </a:r>
            <a:endParaRPr dirty="0">
              <a:solidFill>
                <a:schemeClr val="tx2"/>
              </a:solidFill>
            </a:endParaRPr>
          </a:p>
        </p:txBody>
      </p:sp>
    </p:spTree>
    <p:extLst>
      <p:ext uri="{BB962C8B-B14F-4D97-AF65-F5344CB8AC3E}">
        <p14:creationId xmlns:p14="http://schemas.microsoft.com/office/powerpoint/2010/main" val="426410299"/>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l finalizar la sesión …">
            <a:extLst>
              <a:ext uri="{FF2B5EF4-FFF2-40B4-BE49-F238E27FC236}">
                <a16:creationId xmlns:a16="http://schemas.microsoft.com/office/drawing/2014/main" id="{84074701-36B6-4C0B-A01E-A63090EA2DAB}"/>
              </a:ext>
            </a:extLst>
          </p:cNvPr>
          <p:cNvSpPr txBox="1"/>
          <p:nvPr/>
        </p:nvSpPr>
        <p:spPr>
          <a:xfrm>
            <a:off x="4299996" y="4162979"/>
            <a:ext cx="4558941" cy="6565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3600" b="0">
                <a:solidFill>
                  <a:srgbClr val="FFFFFF"/>
                </a:solidFill>
                <a:latin typeface="Zizou Slab Light"/>
                <a:ea typeface="Zizou Slab Light"/>
                <a:cs typeface="Zizou Slab Light"/>
                <a:sym typeface="Zizou Slab Light"/>
              </a:defRPr>
            </a:lvl1pPr>
          </a:lstStyle>
          <a:p>
            <a:pPr algn="ctr"/>
            <a:r>
              <a:rPr lang="es-MX" dirty="0">
                <a:solidFill>
                  <a:schemeClr val="tx2"/>
                </a:solidFill>
              </a:rPr>
              <a:t>HISTORIAS DE USUARIO</a:t>
            </a:r>
            <a:endParaRPr dirty="0">
              <a:solidFill>
                <a:schemeClr val="tx2"/>
              </a:solidFill>
            </a:endParaRPr>
          </a:p>
        </p:txBody>
      </p:sp>
    </p:spTree>
    <p:extLst>
      <p:ext uri="{BB962C8B-B14F-4D97-AF65-F5344CB8AC3E}">
        <p14:creationId xmlns:p14="http://schemas.microsoft.com/office/powerpoint/2010/main" val="4059190928"/>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 name="https://developer.apple.com"/>
          <p:cNvSpPr txBox="1"/>
          <p:nvPr/>
        </p:nvSpPr>
        <p:spPr>
          <a:xfrm>
            <a:off x="5619750" y="4650428"/>
            <a:ext cx="2495831" cy="71814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spAutoFit/>
          </a:bodyPr>
          <a:lstStyle>
            <a:lvl1pPr algn="l">
              <a:defRPr sz="3600" b="0">
                <a:solidFill>
                  <a:srgbClr val="FFFFFF"/>
                </a:solidFill>
                <a:latin typeface="Zizou Slab Light"/>
                <a:ea typeface="Zizou Slab Light"/>
                <a:cs typeface="Zizou Slab Light"/>
                <a:sym typeface="Zizou Slab Light"/>
              </a:defRPr>
            </a:lvl1pPr>
          </a:lstStyle>
          <a:p>
            <a:endParaRPr sz="4000" dirty="0">
              <a:solidFill>
                <a:schemeClr val="tx1"/>
              </a:solidFill>
            </a:endParaRPr>
          </a:p>
        </p:txBody>
      </p:sp>
      <p:graphicFrame>
        <p:nvGraphicFramePr>
          <p:cNvPr id="2" name="Tabla 1">
            <a:extLst>
              <a:ext uri="{FF2B5EF4-FFF2-40B4-BE49-F238E27FC236}">
                <a16:creationId xmlns:a16="http://schemas.microsoft.com/office/drawing/2014/main" id="{37142A39-EA3C-4EBD-AD31-AE33E2DD4BF0}"/>
              </a:ext>
            </a:extLst>
          </p:cNvPr>
          <p:cNvGraphicFramePr>
            <a:graphicFrameLocks noGrp="1"/>
          </p:cNvGraphicFramePr>
          <p:nvPr>
            <p:extLst>
              <p:ext uri="{D42A27DB-BD31-4B8C-83A1-F6EECF244321}">
                <p14:modId xmlns:p14="http://schemas.microsoft.com/office/powerpoint/2010/main" val="685417982"/>
              </p:ext>
            </p:extLst>
          </p:nvPr>
        </p:nvGraphicFramePr>
        <p:xfrm>
          <a:off x="179977" y="55547"/>
          <a:ext cx="12644846" cy="9642505"/>
        </p:xfrm>
        <a:graphic>
          <a:graphicData uri="http://schemas.openxmlformats.org/drawingml/2006/table">
            <a:tbl>
              <a:tblPr firstRow="1" firstCol="1" bandRow="1">
                <a:tableStyleId>{5940675A-B579-460E-94D1-54222C63F5DA}</a:tableStyleId>
              </a:tblPr>
              <a:tblGrid>
                <a:gridCol w="1805345">
                  <a:extLst>
                    <a:ext uri="{9D8B030D-6E8A-4147-A177-3AD203B41FA5}">
                      <a16:colId xmlns:a16="http://schemas.microsoft.com/office/drawing/2014/main" val="3053001722"/>
                    </a:ext>
                  </a:extLst>
                </a:gridCol>
                <a:gridCol w="1504809">
                  <a:extLst>
                    <a:ext uri="{9D8B030D-6E8A-4147-A177-3AD203B41FA5}">
                      <a16:colId xmlns:a16="http://schemas.microsoft.com/office/drawing/2014/main" val="2946770005"/>
                    </a:ext>
                  </a:extLst>
                </a:gridCol>
                <a:gridCol w="2862002">
                  <a:extLst>
                    <a:ext uri="{9D8B030D-6E8A-4147-A177-3AD203B41FA5}">
                      <a16:colId xmlns:a16="http://schemas.microsoft.com/office/drawing/2014/main" val="3897215816"/>
                    </a:ext>
                  </a:extLst>
                </a:gridCol>
                <a:gridCol w="3161475">
                  <a:extLst>
                    <a:ext uri="{9D8B030D-6E8A-4147-A177-3AD203B41FA5}">
                      <a16:colId xmlns:a16="http://schemas.microsoft.com/office/drawing/2014/main" val="1345344775"/>
                    </a:ext>
                  </a:extLst>
                </a:gridCol>
                <a:gridCol w="3311215">
                  <a:extLst>
                    <a:ext uri="{9D8B030D-6E8A-4147-A177-3AD203B41FA5}">
                      <a16:colId xmlns:a16="http://schemas.microsoft.com/office/drawing/2014/main" val="307576340"/>
                    </a:ext>
                  </a:extLst>
                </a:gridCol>
              </a:tblGrid>
              <a:tr h="316068">
                <a:tc>
                  <a:txBody>
                    <a:bodyPr/>
                    <a:lstStyle/>
                    <a:p>
                      <a:pPr>
                        <a:spcAft>
                          <a:spcPts val="1200"/>
                        </a:spcAft>
                      </a:pPr>
                      <a:r>
                        <a:rPr lang="es-ES" sz="1600" dirty="0">
                          <a:effectLst/>
                        </a:rPr>
                        <a:t>Identificador</a:t>
                      </a:r>
                      <a:endParaRPr lang="es-ES" sz="1200" b="1" dirty="0">
                        <a:effectLst/>
                        <a:latin typeface="Microsoft Sans Serif" panose="020B0604020202020204" pitchFamily="34" charset="0"/>
                        <a:ea typeface="Times New Roman" panose="02020603050405020304" pitchFamily="18" charset="0"/>
                        <a:cs typeface="Times New Roman" panose="02020603050405020304" pitchFamily="18" charset="0"/>
                      </a:endParaRPr>
                    </a:p>
                  </a:txBody>
                  <a:tcPr marL="35085" marR="35085" marT="0" marB="0"/>
                </a:tc>
                <a:tc>
                  <a:txBody>
                    <a:bodyPr/>
                    <a:lstStyle/>
                    <a:p>
                      <a:pPr>
                        <a:lnSpc>
                          <a:spcPct val="115000"/>
                        </a:lnSpc>
                        <a:spcAft>
                          <a:spcPts val="1000"/>
                        </a:spcAft>
                      </a:pPr>
                      <a:r>
                        <a:rPr lang="es-ES" sz="1600">
                          <a:effectLst/>
                        </a:rPr>
                        <a:t>Título</a:t>
                      </a:r>
                      <a:endParaRPr lang="es-ES" sz="1600">
                        <a:solidFill>
                          <a:srgbClr val="FFFFFF"/>
                        </a:solidFill>
                        <a:effectLst/>
                        <a:latin typeface="Zizou Slab Light"/>
                        <a:ea typeface="Times New Roman" panose="02020603050405020304" pitchFamily="18" charset="0"/>
                        <a:cs typeface="Times New Roman" panose="02020603050405020304" pitchFamily="18" charset="0"/>
                      </a:endParaRPr>
                    </a:p>
                  </a:txBody>
                  <a:tcPr marL="35085" marR="35085" marT="0" marB="0"/>
                </a:tc>
                <a:tc>
                  <a:txBody>
                    <a:bodyPr/>
                    <a:lstStyle/>
                    <a:p>
                      <a:pPr>
                        <a:lnSpc>
                          <a:spcPct val="115000"/>
                        </a:lnSpc>
                        <a:spcAft>
                          <a:spcPts val="1000"/>
                        </a:spcAft>
                      </a:pPr>
                      <a:r>
                        <a:rPr lang="es-ES" sz="1600">
                          <a:effectLst/>
                        </a:rPr>
                        <a:t>Descripción</a:t>
                      </a:r>
                      <a:endParaRPr lang="es-ES" sz="1600">
                        <a:solidFill>
                          <a:srgbClr val="FFFFFF"/>
                        </a:solidFill>
                        <a:effectLst/>
                        <a:latin typeface="Zizou Slab Light"/>
                        <a:ea typeface="Times New Roman" panose="02020603050405020304" pitchFamily="18" charset="0"/>
                        <a:cs typeface="Times New Roman" panose="02020603050405020304" pitchFamily="18" charset="0"/>
                      </a:endParaRPr>
                    </a:p>
                  </a:txBody>
                  <a:tcPr marL="35085" marR="35085" marT="0" marB="0"/>
                </a:tc>
                <a:tc>
                  <a:txBody>
                    <a:bodyPr/>
                    <a:lstStyle/>
                    <a:p>
                      <a:pPr>
                        <a:lnSpc>
                          <a:spcPct val="115000"/>
                        </a:lnSpc>
                        <a:spcAft>
                          <a:spcPts val="1000"/>
                        </a:spcAft>
                      </a:pPr>
                      <a:r>
                        <a:rPr lang="es-ES" sz="1600">
                          <a:effectLst/>
                        </a:rPr>
                        <a:t>Criterio de aceptación</a:t>
                      </a:r>
                      <a:endParaRPr lang="es-ES" sz="1600">
                        <a:solidFill>
                          <a:srgbClr val="FFFFFF"/>
                        </a:solidFill>
                        <a:effectLst/>
                        <a:latin typeface="Zizou Slab Light"/>
                        <a:ea typeface="Times New Roman" panose="02020603050405020304" pitchFamily="18" charset="0"/>
                        <a:cs typeface="Times New Roman" panose="02020603050405020304" pitchFamily="18" charset="0"/>
                      </a:endParaRPr>
                    </a:p>
                  </a:txBody>
                  <a:tcPr marL="35085" marR="35085" marT="0" marB="0"/>
                </a:tc>
                <a:tc>
                  <a:txBody>
                    <a:bodyPr/>
                    <a:lstStyle/>
                    <a:p>
                      <a:pPr>
                        <a:lnSpc>
                          <a:spcPct val="115000"/>
                        </a:lnSpc>
                        <a:spcAft>
                          <a:spcPts val="1000"/>
                        </a:spcAft>
                      </a:pPr>
                      <a:r>
                        <a:rPr lang="es-ES" sz="1600">
                          <a:effectLst/>
                        </a:rPr>
                        <a:t>Engineering Tasks</a:t>
                      </a:r>
                      <a:endParaRPr lang="es-ES" sz="1600">
                        <a:solidFill>
                          <a:srgbClr val="FFFFFF"/>
                        </a:solidFill>
                        <a:effectLst/>
                        <a:latin typeface="Zizou Slab Light"/>
                        <a:ea typeface="Times New Roman" panose="02020603050405020304" pitchFamily="18" charset="0"/>
                        <a:cs typeface="Times New Roman" panose="02020603050405020304" pitchFamily="18" charset="0"/>
                      </a:endParaRPr>
                    </a:p>
                  </a:txBody>
                  <a:tcPr marL="35085" marR="35085" marT="0" marB="0"/>
                </a:tc>
                <a:extLst>
                  <a:ext uri="{0D108BD9-81ED-4DB2-BD59-A6C34878D82A}">
                    <a16:rowId xmlns:a16="http://schemas.microsoft.com/office/drawing/2014/main" val="844940829"/>
                  </a:ext>
                </a:extLst>
              </a:tr>
              <a:tr h="2849526">
                <a:tc>
                  <a:txBody>
                    <a:bodyPr/>
                    <a:lstStyle/>
                    <a:p>
                      <a:pPr algn="l">
                        <a:lnSpc>
                          <a:spcPct val="115000"/>
                        </a:lnSpc>
                        <a:spcAft>
                          <a:spcPts val="1000"/>
                        </a:spcAft>
                      </a:pPr>
                      <a:r>
                        <a:rPr lang="es-ES" sz="1600">
                          <a:effectLst/>
                        </a:rPr>
                        <a:t>HU01</a:t>
                      </a:r>
                      <a:endParaRPr lang="es-ES" sz="1600">
                        <a:solidFill>
                          <a:srgbClr val="FFFFFF"/>
                        </a:solidFill>
                        <a:effectLst/>
                        <a:latin typeface="Zizou Slab Light"/>
                        <a:ea typeface="Times New Roman" panose="02020603050405020304" pitchFamily="18" charset="0"/>
                        <a:cs typeface="Times New Roman" panose="02020603050405020304" pitchFamily="18" charset="0"/>
                      </a:endParaRPr>
                    </a:p>
                  </a:txBody>
                  <a:tcPr marL="35085" marR="35085" marT="0" marB="0"/>
                </a:tc>
                <a:tc>
                  <a:txBody>
                    <a:bodyPr/>
                    <a:lstStyle/>
                    <a:p>
                      <a:pPr algn="l">
                        <a:lnSpc>
                          <a:spcPct val="115000"/>
                        </a:lnSpc>
                        <a:spcAft>
                          <a:spcPts val="1000"/>
                        </a:spcAft>
                      </a:pPr>
                      <a:r>
                        <a:rPr lang="es-ES" sz="1600">
                          <a:effectLst/>
                        </a:rPr>
                        <a:t>Iniciar sesión</a:t>
                      </a:r>
                      <a:endParaRPr lang="es-ES" sz="1600">
                        <a:solidFill>
                          <a:srgbClr val="FFFFFF"/>
                        </a:solidFill>
                        <a:effectLst/>
                        <a:latin typeface="Zizou Slab Light"/>
                        <a:ea typeface="Times New Roman" panose="02020603050405020304" pitchFamily="18" charset="0"/>
                        <a:cs typeface="Times New Roman" panose="02020603050405020304" pitchFamily="18" charset="0"/>
                      </a:endParaRPr>
                    </a:p>
                  </a:txBody>
                  <a:tcPr marL="35085" marR="35085" marT="0" marB="0"/>
                </a:tc>
                <a:tc>
                  <a:txBody>
                    <a:bodyPr/>
                    <a:lstStyle/>
                    <a:p>
                      <a:pPr algn="l">
                        <a:lnSpc>
                          <a:spcPct val="115000"/>
                        </a:lnSpc>
                        <a:spcAft>
                          <a:spcPts val="1000"/>
                        </a:spcAft>
                      </a:pPr>
                      <a:r>
                        <a:rPr lang="es-ES" sz="1600" dirty="0">
                          <a:effectLst/>
                        </a:rPr>
                        <a:t>Cómo estudiante de la UPC, quiero entrar a la aplicación con mi usuario y contraseña en caso no esté iniciada y que se mantenga en ese estado hasta que la cierre para poder validar mi sesión y no tener que iniciarla cada vez que entre a la aplicación.</a:t>
                      </a:r>
                      <a:endParaRPr lang="es-ES" sz="1600" dirty="0">
                        <a:solidFill>
                          <a:srgbClr val="FFFFFF"/>
                        </a:solidFill>
                        <a:effectLst/>
                        <a:latin typeface="Zizou Slab Light"/>
                        <a:ea typeface="Times New Roman" panose="02020603050405020304" pitchFamily="18" charset="0"/>
                        <a:cs typeface="Times New Roman" panose="02020603050405020304" pitchFamily="18" charset="0"/>
                      </a:endParaRPr>
                    </a:p>
                  </a:txBody>
                  <a:tcPr marL="35085" marR="35085" marT="0" marB="0"/>
                </a:tc>
                <a:tc>
                  <a:txBody>
                    <a:bodyPr/>
                    <a:lstStyle/>
                    <a:p>
                      <a:pPr algn="l">
                        <a:lnSpc>
                          <a:spcPct val="115000"/>
                        </a:lnSpc>
                        <a:spcAft>
                          <a:spcPts val="1000"/>
                        </a:spcAft>
                      </a:pPr>
                      <a:r>
                        <a:rPr lang="es-ES" sz="1600">
                          <a:effectLst/>
                        </a:rPr>
                        <a:t>Dado que un estudiante desee usar la aplicación, cuando este inicie sesión con usuario y contraseña, entonces este visualizará el contenido inicial de la aplicación. </a:t>
                      </a:r>
                    </a:p>
                    <a:p>
                      <a:pPr algn="l">
                        <a:lnSpc>
                          <a:spcPct val="115000"/>
                        </a:lnSpc>
                        <a:spcAft>
                          <a:spcPts val="1000"/>
                        </a:spcAft>
                      </a:pPr>
                      <a:r>
                        <a:rPr lang="es-ES" sz="1600">
                          <a:effectLst/>
                        </a:rPr>
                        <a:t>Dado que un estudiante salga de la aplicación, cuando este vuelva a entrar, visualizará el contenido inicial sin ningún problema.</a:t>
                      </a:r>
                      <a:endParaRPr lang="es-ES" sz="1600">
                        <a:solidFill>
                          <a:srgbClr val="FFFFFF"/>
                        </a:solidFill>
                        <a:effectLst/>
                        <a:latin typeface="Zizou Slab Light"/>
                        <a:ea typeface="Times New Roman" panose="02020603050405020304" pitchFamily="18" charset="0"/>
                        <a:cs typeface="Times New Roman" panose="02020603050405020304" pitchFamily="18" charset="0"/>
                      </a:endParaRPr>
                    </a:p>
                  </a:txBody>
                  <a:tcPr marL="35085" marR="35085" marT="0" marB="0"/>
                </a:tc>
                <a:tc>
                  <a:txBody>
                    <a:bodyPr/>
                    <a:lstStyle/>
                    <a:p>
                      <a:pPr marL="342900" lvl="0" indent="-342900" algn="l">
                        <a:lnSpc>
                          <a:spcPct val="115000"/>
                        </a:lnSpc>
                        <a:spcAft>
                          <a:spcPts val="1000"/>
                        </a:spcAft>
                        <a:buFont typeface="Symbol" panose="05050102010706020507" pitchFamily="18" charset="2"/>
                        <a:buChar char=""/>
                      </a:pPr>
                      <a:r>
                        <a:rPr lang="es-ES" sz="1600" dirty="0">
                          <a:effectLst/>
                        </a:rPr>
                        <a:t>Desarrollar el </a:t>
                      </a:r>
                      <a:r>
                        <a:rPr lang="es-ES" sz="1600" dirty="0" err="1">
                          <a:effectLst/>
                        </a:rPr>
                        <a:t>endpoint</a:t>
                      </a:r>
                      <a:r>
                        <a:rPr lang="es-ES" sz="1600" dirty="0">
                          <a:effectLst/>
                        </a:rPr>
                        <a:t> (4 horas)</a:t>
                      </a:r>
                    </a:p>
                    <a:p>
                      <a:pPr marL="342900" lvl="0" indent="-342900" algn="l">
                        <a:lnSpc>
                          <a:spcPct val="115000"/>
                        </a:lnSpc>
                        <a:spcAft>
                          <a:spcPts val="1000"/>
                        </a:spcAft>
                        <a:buFont typeface="Symbol" panose="05050102010706020507" pitchFamily="18" charset="2"/>
                        <a:buChar char=""/>
                      </a:pPr>
                      <a:r>
                        <a:rPr lang="es-ES" sz="1600" dirty="0">
                          <a:effectLst/>
                        </a:rPr>
                        <a:t>Implementar inicios de sesión (5 horas) mediante credenciales</a:t>
                      </a:r>
                    </a:p>
                    <a:p>
                      <a:pPr marL="342900" lvl="0" indent="-342900" algn="l">
                        <a:lnSpc>
                          <a:spcPct val="115000"/>
                        </a:lnSpc>
                        <a:spcAft>
                          <a:spcPts val="1000"/>
                        </a:spcAft>
                        <a:buFont typeface="Symbol" panose="05050102010706020507" pitchFamily="18" charset="2"/>
                        <a:buChar char=""/>
                      </a:pPr>
                      <a:r>
                        <a:rPr lang="es-ES" sz="1600" dirty="0">
                          <a:effectLst/>
                        </a:rPr>
                        <a:t>Implementar las interfaces (6 horas)</a:t>
                      </a:r>
                    </a:p>
                    <a:p>
                      <a:pPr algn="l">
                        <a:lnSpc>
                          <a:spcPct val="115000"/>
                        </a:lnSpc>
                        <a:spcAft>
                          <a:spcPts val="1000"/>
                        </a:spcAft>
                      </a:pPr>
                      <a:r>
                        <a:rPr lang="es-ES" sz="1600" dirty="0">
                          <a:effectLst/>
                        </a:rPr>
                        <a:t> </a:t>
                      </a:r>
                      <a:endParaRPr lang="es-ES" sz="1600" dirty="0">
                        <a:solidFill>
                          <a:srgbClr val="FFFFFF"/>
                        </a:solidFill>
                        <a:effectLst/>
                        <a:latin typeface="Zizou Slab Light"/>
                        <a:ea typeface="Times New Roman" panose="02020603050405020304" pitchFamily="18" charset="0"/>
                        <a:cs typeface="Times New Roman" panose="02020603050405020304" pitchFamily="18" charset="0"/>
                      </a:endParaRPr>
                    </a:p>
                  </a:txBody>
                  <a:tcPr marL="35085" marR="35085" marT="0" marB="0"/>
                </a:tc>
                <a:extLst>
                  <a:ext uri="{0D108BD9-81ED-4DB2-BD59-A6C34878D82A}">
                    <a16:rowId xmlns:a16="http://schemas.microsoft.com/office/drawing/2014/main" val="2092198848"/>
                  </a:ext>
                </a:extLst>
              </a:tr>
              <a:tr h="2725296">
                <a:tc>
                  <a:txBody>
                    <a:bodyPr/>
                    <a:lstStyle/>
                    <a:p>
                      <a:pPr algn="l">
                        <a:lnSpc>
                          <a:spcPct val="115000"/>
                        </a:lnSpc>
                        <a:spcAft>
                          <a:spcPts val="1000"/>
                        </a:spcAft>
                      </a:pPr>
                      <a:r>
                        <a:rPr lang="es-ES" sz="1600">
                          <a:effectLst/>
                        </a:rPr>
                        <a:t>HU02</a:t>
                      </a:r>
                      <a:endParaRPr lang="es-ES" sz="1600">
                        <a:solidFill>
                          <a:srgbClr val="FFFFFF"/>
                        </a:solidFill>
                        <a:effectLst/>
                        <a:latin typeface="Zizou Slab Light"/>
                        <a:ea typeface="Times New Roman" panose="02020603050405020304" pitchFamily="18" charset="0"/>
                        <a:cs typeface="Times New Roman" panose="02020603050405020304" pitchFamily="18" charset="0"/>
                      </a:endParaRPr>
                    </a:p>
                  </a:txBody>
                  <a:tcPr marL="35085" marR="35085" marT="0" marB="0"/>
                </a:tc>
                <a:tc>
                  <a:txBody>
                    <a:bodyPr/>
                    <a:lstStyle/>
                    <a:p>
                      <a:pPr algn="l">
                        <a:lnSpc>
                          <a:spcPct val="115000"/>
                        </a:lnSpc>
                        <a:spcAft>
                          <a:spcPts val="1000"/>
                        </a:spcAft>
                      </a:pPr>
                      <a:r>
                        <a:rPr lang="es-ES" sz="1600">
                          <a:effectLst/>
                        </a:rPr>
                        <a:t>Registrar usuario</a:t>
                      </a:r>
                      <a:endParaRPr lang="es-ES" sz="1600">
                        <a:solidFill>
                          <a:srgbClr val="FFFFFF"/>
                        </a:solidFill>
                        <a:effectLst/>
                        <a:latin typeface="Zizou Slab Light"/>
                        <a:ea typeface="Times New Roman" panose="02020603050405020304" pitchFamily="18" charset="0"/>
                        <a:cs typeface="Times New Roman" panose="02020603050405020304" pitchFamily="18" charset="0"/>
                      </a:endParaRPr>
                    </a:p>
                  </a:txBody>
                  <a:tcPr marL="35085" marR="35085" marT="0" marB="0"/>
                </a:tc>
                <a:tc>
                  <a:txBody>
                    <a:bodyPr/>
                    <a:lstStyle/>
                    <a:p>
                      <a:pPr algn="l">
                        <a:lnSpc>
                          <a:spcPct val="115000"/>
                        </a:lnSpc>
                        <a:spcAft>
                          <a:spcPts val="1000"/>
                        </a:spcAft>
                      </a:pPr>
                      <a:r>
                        <a:rPr lang="es-ES" sz="1600" dirty="0">
                          <a:effectLst/>
                        </a:rPr>
                        <a:t>Como estudiante de la UPC, quiero que el método de registro sea escribiendo mi usuario de la universidad, la misma contraseña y mis datos personales para asegurarme de que todos se registrarían con el usuario UPC y poder saber que todos son alumnos de la institución.</a:t>
                      </a:r>
                      <a:endParaRPr lang="es-ES" sz="1600" dirty="0">
                        <a:solidFill>
                          <a:srgbClr val="FFFFFF"/>
                        </a:solidFill>
                        <a:effectLst/>
                        <a:latin typeface="Zizou Slab Light"/>
                        <a:ea typeface="Times New Roman" panose="02020603050405020304" pitchFamily="18" charset="0"/>
                        <a:cs typeface="Times New Roman" panose="02020603050405020304" pitchFamily="18" charset="0"/>
                      </a:endParaRPr>
                    </a:p>
                  </a:txBody>
                  <a:tcPr marL="35085" marR="35085" marT="0" marB="0"/>
                </a:tc>
                <a:tc>
                  <a:txBody>
                    <a:bodyPr/>
                    <a:lstStyle/>
                    <a:p>
                      <a:pPr algn="l">
                        <a:lnSpc>
                          <a:spcPct val="115000"/>
                        </a:lnSpc>
                        <a:spcAft>
                          <a:spcPts val="1000"/>
                        </a:spcAft>
                      </a:pPr>
                      <a:r>
                        <a:rPr lang="es-ES" sz="1600">
                          <a:effectLst/>
                        </a:rPr>
                        <a:t>Dado que un estudiante se encuentre en el formulario de registro, cuando este escriba su correo, entonces se visualizará un mensaje de validación, puesto que debe ser un correo de la UPC.</a:t>
                      </a:r>
                      <a:endParaRPr lang="es-ES" sz="1600">
                        <a:solidFill>
                          <a:srgbClr val="FFFFFF"/>
                        </a:solidFill>
                        <a:effectLst/>
                        <a:latin typeface="Zizou Slab Light"/>
                        <a:ea typeface="Times New Roman" panose="02020603050405020304" pitchFamily="18" charset="0"/>
                        <a:cs typeface="Times New Roman" panose="02020603050405020304" pitchFamily="18" charset="0"/>
                      </a:endParaRPr>
                    </a:p>
                  </a:txBody>
                  <a:tcPr marL="35085" marR="35085" marT="0" marB="0"/>
                </a:tc>
                <a:tc>
                  <a:txBody>
                    <a:bodyPr/>
                    <a:lstStyle/>
                    <a:p>
                      <a:pPr marL="342900" lvl="0" indent="-342900" algn="l">
                        <a:lnSpc>
                          <a:spcPct val="115000"/>
                        </a:lnSpc>
                        <a:spcAft>
                          <a:spcPts val="1000"/>
                        </a:spcAft>
                        <a:buFont typeface="Symbol" panose="05050102010706020507" pitchFamily="18" charset="2"/>
                        <a:buChar char=""/>
                      </a:pPr>
                      <a:r>
                        <a:rPr lang="es-ES" sz="1600">
                          <a:effectLst/>
                        </a:rPr>
                        <a:t>Implementar la interfaz del registro de usuario (4 horas)</a:t>
                      </a:r>
                    </a:p>
                    <a:p>
                      <a:pPr marL="342900" lvl="0" indent="-342900" algn="l">
                        <a:lnSpc>
                          <a:spcPct val="115000"/>
                        </a:lnSpc>
                        <a:spcAft>
                          <a:spcPts val="1000"/>
                        </a:spcAft>
                        <a:buFont typeface="Symbol" panose="05050102010706020507" pitchFamily="18" charset="2"/>
                        <a:buChar char=""/>
                      </a:pPr>
                      <a:r>
                        <a:rPr lang="es-ES" sz="1600">
                          <a:effectLst/>
                        </a:rPr>
                        <a:t>Desarrollar el endpoint (5 horas)</a:t>
                      </a:r>
                    </a:p>
                    <a:p>
                      <a:pPr marL="342900" lvl="0" indent="-342900" algn="l">
                        <a:lnSpc>
                          <a:spcPct val="115000"/>
                        </a:lnSpc>
                        <a:spcAft>
                          <a:spcPts val="1000"/>
                        </a:spcAft>
                        <a:buFont typeface="Symbol" panose="05050102010706020507" pitchFamily="18" charset="2"/>
                        <a:buChar char=""/>
                      </a:pPr>
                      <a:r>
                        <a:rPr lang="es-ES" sz="1600">
                          <a:effectLst/>
                        </a:rPr>
                        <a:t>Implementar validación de correos (5 horas)</a:t>
                      </a:r>
                    </a:p>
                    <a:p>
                      <a:pPr algn="l">
                        <a:lnSpc>
                          <a:spcPct val="115000"/>
                        </a:lnSpc>
                        <a:spcAft>
                          <a:spcPts val="1000"/>
                        </a:spcAft>
                      </a:pPr>
                      <a:r>
                        <a:rPr lang="es-ES" sz="1600">
                          <a:effectLst/>
                        </a:rPr>
                        <a:t> </a:t>
                      </a:r>
                      <a:endParaRPr lang="es-ES" sz="1600">
                        <a:solidFill>
                          <a:srgbClr val="FFFFFF"/>
                        </a:solidFill>
                        <a:effectLst/>
                        <a:latin typeface="Zizou Slab Light"/>
                        <a:ea typeface="Times New Roman" panose="02020603050405020304" pitchFamily="18" charset="0"/>
                        <a:cs typeface="Times New Roman" panose="02020603050405020304" pitchFamily="18" charset="0"/>
                      </a:endParaRPr>
                    </a:p>
                  </a:txBody>
                  <a:tcPr marL="35085" marR="35085" marT="0" marB="0"/>
                </a:tc>
                <a:extLst>
                  <a:ext uri="{0D108BD9-81ED-4DB2-BD59-A6C34878D82A}">
                    <a16:rowId xmlns:a16="http://schemas.microsoft.com/office/drawing/2014/main" val="3556141255"/>
                  </a:ext>
                </a:extLst>
              </a:tr>
              <a:tr h="3548196">
                <a:tc>
                  <a:txBody>
                    <a:bodyPr/>
                    <a:lstStyle/>
                    <a:p>
                      <a:pPr algn="l">
                        <a:lnSpc>
                          <a:spcPct val="115000"/>
                        </a:lnSpc>
                        <a:spcAft>
                          <a:spcPts val="1000"/>
                        </a:spcAft>
                      </a:pPr>
                      <a:r>
                        <a:rPr lang="es-ES" sz="1600">
                          <a:effectLst/>
                        </a:rPr>
                        <a:t>HU03</a:t>
                      </a:r>
                      <a:endParaRPr lang="es-ES" sz="1600">
                        <a:solidFill>
                          <a:srgbClr val="FFFFFF"/>
                        </a:solidFill>
                        <a:effectLst/>
                        <a:latin typeface="Zizou Slab Light"/>
                        <a:ea typeface="Times New Roman" panose="02020603050405020304" pitchFamily="18" charset="0"/>
                        <a:cs typeface="Times New Roman" panose="02020603050405020304" pitchFamily="18" charset="0"/>
                      </a:endParaRPr>
                    </a:p>
                  </a:txBody>
                  <a:tcPr marL="35085" marR="35085" marT="0" marB="0"/>
                </a:tc>
                <a:tc>
                  <a:txBody>
                    <a:bodyPr/>
                    <a:lstStyle/>
                    <a:p>
                      <a:pPr algn="l">
                        <a:lnSpc>
                          <a:spcPct val="115000"/>
                        </a:lnSpc>
                        <a:spcAft>
                          <a:spcPts val="1000"/>
                        </a:spcAft>
                      </a:pPr>
                      <a:r>
                        <a:rPr lang="es-ES" sz="1600">
                          <a:effectLst/>
                        </a:rPr>
                        <a:t>Editar perfil</a:t>
                      </a:r>
                      <a:endParaRPr lang="es-ES" sz="1600">
                        <a:solidFill>
                          <a:srgbClr val="FFFFFF"/>
                        </a:solidFill>
                        <a:effectLst/>
                        <a:latin typeface="Zizou Slab Light"/>
                        <a:ea typeface="Times New Roman" panose="02020603050405020304" pitchFamily="18" charset="0"/>
                        <a:cs typeface="Times New Roman" panose="02020603050405020304" pitchFamily="18" charset="0"/>
                      </a:endParaRPr>
                    </a:p>
                  </a:txBody>
                  <a:tcPr marL="35085" marR="35085" marT="0" marB="0"/>
                </a:tc>
                <a:tc>
                  <a:txBody>
                    <a:bodyPr/>
                    <a:lstStyle/>
                    <a:p>
                      <a:pPr algn="l">
                        <a:lnSpc>
                          <a:spcPct val="115000"/>
                        </a:lnSpc>
                        <a:spcAft>
                          <a:spcPts val="1000"/>
                        </a:spcAft>
                      </a:pPr>
                      <a:r>
                        <a:rPr lang="es-ES" sz="1600">
                          <a:effectLst/>
                        </a:rPr>
                        <a:t>Como estudiante conductor, quiero modificar los datos de mi perfil en caso sea necesario cambiar el número de teléfono, el contacto de Facebook, los datos del auto, etc, para que no hayan inconvenientes con los pasajeros, si quieren contactarme, o con los administradores de la aplicación, al monitorear mis viajes.</a:t>
                      </a:r>
                      <a:endParaRPr lang="es-ES" sz="1600">
                        <a:solidFill>
                          <a:srgbClr val="FFFFFF"/>
                        </a:solidFill>
                        <a:effectLst/>
                        <a:latin typeface="Zizou Slab Light"/>
                        <a:ea typeface="Times New Roman" panose="02020603050405020304" pitchFamily="18" charset="0"/>
                        <a:cs typeface="Times New Roman" panose="02020603050405020304" pitchFamily="18" charset="0"/>
                      </a:endParaRPr>
                    </a:p>
                  </a:txBody>
                  <a:tcPr marL="35085" marR="35085" marT="0" marB="0"/>
                </a:tc>
                <a:tc>
                  <a:txBody>
                    <a:bodyPr/>
                    <a:lstStyle/>
                    <a:p>
                      <a:pPr algn="l">
                        <a:lnSpc>
                          <a:spcPct val="115000"/>
                        </a:lnSpc>
                        <a:spcAft>
                          <a:spcPts val="1000"/>
                        </a:spcAft>
                      </a:pPr>
                      <a:r>
                        <a:rPr lang="es-ES" sz="1600">
                          <a:effectLst/>
                        </a:rPr>
                        <a:t>Dado que un estudiante con función de conductor seleccione la opción de “Visualizar perfil”, cuando este seleccione la opción “Editar”, entonces se le mostrara un formulario con los datos actuales en cajas de texto que se podrán cambiar de acuerdo a las necesidades del usuario.  </a:t>
                      </a:r>
                      <a:endParaRPr lang="es-ES" sz="1600">
                        <a:solidFill>
                          <a:srgbClr val="FFFFFF"/>
                        </a:solidFill>
                        <a:effectLst/>
                        <a:latin typeface="Zizou Slab Light"/>
                        <a:ea typeface="Times New Roman" panose="02020603050405020304" pitchFamily="18" charset="0"/>
                        <a:cs typeface="Times New Roman" panose="02020603050405020304" pitchFamily="18" charset="0"/>
                      </a:endParaRPr>
                    </a:p>
                  </a:txBody>
                  <a:tcPr marL="35085" marR="35085" marT="0" marB="0"/>
                </a:tc>
                <a:tc>
                  <a:txBody>
                    <a:bodyPr/>
                    <a:lstStyle/>
                    <a:p>
                      <a:pPr marL="342900" lvl="0" indent="-342900" algn="l">
                        <a:lnSpc>
                          <a:spcPct val="115000"/>
                        </a:lnSpc>
                        <a:spcAft>
                          <a:spcPts val="1000"/>
                        </a:spcAft>
                        <a:buFont typeface="Symbol" panose="05050102010706020507" pitchFamily="18" charset="2"/>
                        <a:buChar char=""/>
                      </a:pPr>
                      <a:r>
                        <a:rPr lang="es-ES" sz="1600" dirty="0">
                          <a:effectLst/>
                        </a:rPr>
                        <a:t>Implementar la interfaz de la edición de perfil (5 horas)</a:t>
                      </a:r>
                    </a:p>
                    <a:p>
                      <a:pPr algn="l">
                        <a:lnSpc>
                          <a:spcPct val="115000"/>
                        </a:lnSpc>
                        <a:spcAft>
                          <a:spcPts val="1000"/>
                        </a:spcAft>
                      </a:pPr>
                      <a:r>
                        <a:rPr lang="es-ES" sz="1600" dirty="0">
                          <a:effectLst/>
                        </a:rPr>
                        <a:t>Desarrollar el </a:t>
                      </a:r>
                      <a:r>
                        <a:rPr lang="es-ES" sz="1600" dirty="0" err="1">
                          <a:effectLst/>
                        </a:rPr>
                        <a:t>endpoint</a:t>
                      </a:r>
                      <a:r>
                        <a:rPr lang="es-ES" sz="1600" dirty="0">
                          <a:effectLst/>
                        </a:rPr>
                        <a:t> (6 horas)</a:t>
                      </a:r>
                      <a:endParaRPr lang="es-ES" sz="1600" dirty="0">
                        <a:solidFill>
                          <a:srgbClr val="FFFFFF"/>
                        </a:solidFill>
                        <a:effectLst/>
                        <a:latin typeface="Zizou Slab Light"/>
                        <a:ea typeface="Times New Roman" panose="02020603050405020304" pitchFamily="18" charset="0"/>
                        <a:cs typeface="Times New Roman" panose="02020603050405020304" pitchFamily="18" charset="0"/>
                      </a:endParaRPr>
                    </a:p>
                  </a:txBody>
                  <a:tcPr marL="35085" marR="35085" marT="0" marB="0"/>
                </a:tc>
                <a:extLst>
                  <a:ext uri="{0D108BD9-81ED-4DB2-BD59-A6C34878D82A}">
                    <a16:rowId xmlns:a16="http://schemas.microsoft.com/office/drawing/2014/main" val="380336122"/>
                  </a:ext>
                </a:extLst>
              </a:tr>
            </a:tbl>
          </a:graphicData>
        </a:graphic>
      </p:graphicFrame>
    </p:spTree>
    <p:extLst>
      <p:ext uri="{BB962C8B-B14F-4D97-AF65-F5344CB8AC3E}">
        <p14:creationId xmlns:p14="http://schemas.microsoft.com/office/powerpoint/2010/main" val="1866801389"/>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ara profundizar">
            <a:extLst>
              <a:ext uri="{FF2B5EF4-FFF2-40B4-BE49-F238E27FC236}">
                <a16:creationId xmlns:a16="http://schemas.microsoft.com/office/drawing/2014/main" id="{DAAC817D-4AE3-4142-AE4D-CE20A0700A87}"/>
              </a:ext>
            </a:extLst>
          </p:cNvPr>
          <p:cNvSpPr txBox="1"/>
          <p:nvPr/>
        </p:nvSpPr>
        <p:spPr>
          <a:xfrm>
            <a:off x="781628" y="1243384"/>
            <a:ext cx="102657" cy="6565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lvl1pPr algn="l">
              <a:defRPr sz="3600" b="0">
                <a:solidFill>
                  <a:srgbClr val="929292"/>
                </a:solidFill>
                <a:latin typeface="Zizou Slab"/>
                <a:ea typeface="Zizou Slab"/>
                <a:cs typeface="Zizou Slab"/>
                <a:sym typeface="Zizou Slab"/>
              </a:defRPr>
            </a:lvl1pPr>
          </a:lstStyle>
          <a:p>
            <a:endParaRPr dirty="0"/>
          </a:p>
        </p:txBody>
      </p:sp>
      <p:graphicFrame>
        <p:nvGraphicFramePr>
          <p:cNvPr id="5" name="Tabla 4">
            <a:extLst>
              <a:ext uri="{FF2B5EF4-FFF2-40B4-BE49-F238E27FC236}">
                <a16:creationId xmlns:a16="http://schemas.microsoft.com/office/drawing/2014/main" id="{DDFADAF9-0DA0-409C-A806-D1827FD0F925}"/>
              </a:ext>
            </a:extLst>
          </p:cNvPr>
          <p:cNvGraphicFramePr>
            <a:graphicFrameLocks noGrp="1"/>
          </p:cNvGraphicFramePr>
          <p:nvPr>
            <p:extLst>
              <p:ext uri="{D42A27DB-BD31-4B8C-83A1-F6EECF244321}">
                <p14:modId xmlns:p14="http://schemas.microsoft.com/office/powerpoint/2010/main" val="898030358"/>
              </p:ext>
            </p:extLst>
          </p:nvPr>
        </p:nvGraphicFramePr>
        <p:xfrm>
          <a:off x="339633" y="235969"/>
          <a:ext cx="12385767" cy="9281662"/>
        </p:xfrm>
        <a:graphic>
          <a:graphicData uri="http://schemas.openxmlformats.org/drawingml/2006/table">
            <a:tbl>
              <a:tblPr firstRow="1" firstCol="1" bandRow="1">
                <a:tableStyleId>{5940675A-B579-460E-94D1-54222C63F5DA}</a:tableStyleId>
              </a:tblPr>
              <a:tblGrid>
                <a:gridCol w="1768356">
                  <a:extLst>
                    <a:ext uri="{9D8B030D-6E8A-4147-A177-3AD203B41FA5}">
                      <a16:colId xmlns:a16="http://schemas.microsoft.com/office/drawing/2014/main" val="3104777404"/>
                    </a:ext>
                  </a:extLst>
                </a:gridCol>
                <a:gridCol w="1473978">
                  <a:extLst>
                    <a:ext uri="{9D8B030D-6E8A-4147-A177-3AD203B41FA5}">
                      <a16:colId xmlns:a16="http://schemas.microsoft.com/office/drawing/2014/main" val="3313519523"/>
                    </a:ext>
                  </a:extLst>
                </a:gridCol>
                <a:gridCol w="2803361">
                  <a:extLst>
                    <a:ext uri="{9D8B030D-6E8A-4147-A177-3AD203B41FA5}">
                      <a16:colId xmlns:a16="http://schemas.microsoft.com/office/drawing/2014/main" val="4196483588"/>
                    </a:ext>
                  </a:extLst>
                </a:gridCol>
                <a:gridCol w="3096700">
                  <a:extLst>
                    <a:ext uri="{9D8B030D-6E8A-4147-A177-3AD203B41FA5}">
                      <a16:colId xmlns:a16="http://schemas.microsoft.com/office/drawing/2014/main" val="631417072"/>
                    </a:ext>
                  </a:extLst>
                </a:gridCol>
                <a:gridCol w="3243372">
                  <a:extLst>
                    <a:ext uri="{9D8B030D-6E8A-4147-A177-3AD203B41FA5}">
                      <a16:colId xmlns:a16="http://schemas.microsoft.com/office/drawing/2014/main" val="1624932059"/>
                    </a:ext>
                  </a:extLst>
                </a:gridCol>
              </a:tblGrid>
              <a:tr h="4259365">
                <a:tc>
                  <a:txBody>
                    <a:bodyPr/>
                    <a:lstStyle/>
                    <a:p>
                      <a:pPr algn="l">
                        <a:lnSpc>
                          <a:spcPct val="115000"/>
                        </a:lnSpc>
                        <a:spcAft>
                          <a:spcPts val="1000"/>
                        </a:spcAft>
                      </a:pPr>
                      <a:r>
                        <a:rPr lang="es-ES" sz="1400" dirty="0">
                          <a:effectLst/>
                        </a:rPr>
                        <a:t>HU04</a:t>
                      </a:r>
                      <a:endParaRPr lang="es-ES" sz="1400" dirty="0">
                        <a:solidFill>
                          <a:srgbClr val="FFFFFF"/>
                        </a:solidFill>
                        <a:effectLst/>
                        <a:latin typeface="Zizou Slab Light"/>
                        <a:ea typeface="Times New Roman" panose="02020603050405020304" pitchFamily="18" charset="0"/>
                        <a:cs typeface="Times New Roman" panose="02020603050405020304" pitchFamily="18" charset="0"/>
                      </a:endParaRPr>
                    </a:p>
                  </a:txBody>
                  <a:tcPr marL="37498" marR="37498" marT="0" marB="0"/>
                </a:tc>
                <a:tc>
                  <a:txBody>
                    <a:bodyPr/>
                    <a:lstStyle/>
                    <a:p>
                      <a:pPr algn="l">
                        <a:lnSpc>
                          <a:spcPct val="115000"/>
                        </a:lnSpc>
                        <a:spcAft>
                          <a:spcPts val="1000"/>
                        </a:spcAft>
                      </a:pPr>
                      <a:r>
                        <a:rPr lang="es-ES" sz="1400" dirty="0">
                          <a:effectLst/>
                        </a:rPr>
                        <a:t>Publicar viaje</a:t>
                      </a:r>
                      <a:endParaRPr lang="es-ES" sz="1400" dirty="0">
                        <a:solidFill>
                          <a:srgbClr val="FFFFFF"/>
                        </a:solidFill>
                        <a:effectLst/>
                        <a:latin typeface="Zizou Slab Light"/>
                        <a:ea typeface="Times New Roman" panose="02020603050405020304" pitchFamily="18" charset="0"/>
                        <a:cs typeface="Times New Roman" panose="02020603050405020304" pitchFamily="18" charset="0"/>
                      </a:endParaRPr>
                    </a:p>
                  </a:txBody>
                  <a:tcPr marL="37498" marR="37498" marT="0" marB="0"/>
                </a:tc>
                <a:tc>
                  <a:txBody>
                    <a:bodyPr/>
                    <a:lstStyle/>
                    <a:p>
                      <a:pPr algn="l">
                        <a:lnSpc>
                          <a:spcPct val="115000"/>
                        </a:lnSpc>
                        <a:spcAft>
                          <a:spcPts val="1000"/>
                        </a:spcAft>
                      </a:pPr>
                      <a:r>
                        <a:rPr lang="es-ES" sz="1400" dirty="0">
                          <a:effectLst/>
                        </a:rPr>
                        <a:t>Como estudiante de la UPC con función de conductor quiero anunciar los viajes que voy a realizar a los estudiantes para que cuenten con toda la información de estos y cuando se realizarán.</a:t>
                      </a:r>
                      <a:endParaRPr lang="es-ES" sz="1400" dirty="0">
                        <a:solidFill>
                          <a:srgbClr val="FFFFFF"/>
                        </a:solidFill>
                        <a:effectLst/>
                        <a:latin typeface="Zizou Slab Light"/>
                        <a:ea typeface="Times New Roman" panose="02020603050405020304" pitchFamily="18" charset="0"/>
                        <a:cs typeface="Times New Roman" panose="02020603050405020304" pitchFamily="18" charset="0"/>
                      </a:endParaRPr>
                    </a:p>
                  </a:txBody>
                  <a:tcPr marL="37498" marR="37498" marT="0" marB="0"/>
                </a:tc>
                <a:tc>
                  <a:txBody>
                    <a:bodyPr/>
                    <a:lstStyle/>
                    <a:p>
                      <a:pPr algn="l">
                        <a:lnSpc>
                          <a:spcPct val="115000"/>
                        </a:lnSpc>
                        <a:spcAft>
                          <a:spcPts val="1000"/>
                        </a:spcAft>
                      </a:pPr>
                      <a:r>
                        <a:rPr lang="es-ES" sz="1400" dirty="0">
                          <a:effectLst/>
                        </a:rPr>
                        <a:t>Dado que un estudiante con función conductor inicie sesión en la app, cuando seleccione la opción “Nuevo viaje” de la pantalla de inicio, entonces visualizará un formulario para completar los campos requeridos.</a:t>
                      </a:r>
                    </a:p>
                    <a:p>
                      <a:pPr algn="l">
                        <a:lnSpc>
                          <a:spcPct val="115000"/>
                        </a:lnSpc>
                        <a:spcAft>
                          <a:spcPts val="1000"/>
                        </a:spcAft>
                      </a:pPr>
                      <a:r>
                        <a:rPr lang="es-ES" sz="1400" dirty="0">
                          <a:effectLst/>
                        </a:rPr>
                        <a:t>Dado que un estudiante con función conductor llene el formulario de publicación de viaje, cuando este seccione “Publicar”, entonces la publicación aparecerá encima de todos los demás anuncios de viaje.</a:t>
                      </a:r>
                      <a:endParaRPr lang="es-ES" sz="1400" dirty="0">
                        <a:solidFill>
                          <a:srgbClr val="FFFFFF"/>
                        </a:solidFill>
                        <a:effectLst/>
                        <a:latin typeface="Zizou Slab Light"/>
                        <a:ea typeface="Times New Roman" panose="02020603050405020304" pitchFamily="18" charset="0"/>
                        <a:cs typeface="Times New Roman" panose="02020603050405020304" pitchFamily="18" charset="0"/>
                      </a:endParaRPr>
                    </a:p>
                  </a:txBody>
                  <a:tcPr marL="37498" marR="37498" marT="0" marB="0"/>
                </a:tc>
                <a:tc>
                  <a:txBody>
                    <a:bodyPr/>
                    <a:lstStyle/>
                    <a:p>
                      <a:pPr marL="342900" lvl="0" indent="-342900" algn="l">
                        <a:lnSpc>
                          <a:spcPct val="115000"/>
                        </a:lnSpc>
                        <a:spcAft>
                          <a:spcPts val="1000"/>
                        </a:spcAft>
                        <a:buFont typeface="Symbol" panose="05050102010706020507" pitchFamily="18" charset="2"/>
                        <a:buChar char=""/>
                      </a:pPr>
                      <a:r>
                        <a:rPr lang="es-ES" sz="1400">
                          <a:effectLst/>
                        </a:rPr>
                        <a:t>Implementar la interfaz de publicación de viaje (4 horas)</a:t>
                      </a:r>
                    </a:p>
                    <a:p>
                      <a:pPr marL="342900" lvl="0" indent="-342900" algn="l">
                        <a:lnSpc>
                          <a:spcPct val="115000"/>
                        </a:lnSpc>
                        <a:spcAft>
                          <a:spcPts val="1000"/>
                        </a:spcAft>
                        <a:buFont typeface="Symbol" panose="05050102010706020507" pitchFamily="18" charset="2"/>
                        <a:buChar char=""/>
                      </a:pPr>
                      <a:r>
                        <a:rPr lang="es-ES" sz="1400">
                          <a:effectLst/>
                        </a:rPr>
                        <a:t>Integrar el map mediante el API de Google Maps (4 horas)</a:t>
                      </a:r>
                    </a:p>
                    <a:p>
                      <a:pPr algn="l">
                        <a:lnSpc>
                          <a:spcPct val="115000"/>
                        </a:lnSpc>
                        <a:spcAft>
                          <a:spcPts val="1000"/>
                        </a:spcAft>
                      </a:pPr>
                      <a:r>
                        <a:rPr lang="es-ES" sz="1400">
                          <a:effectLst/>
                        </a:rPr>
                        <a:t>Desarrollar el endpoint (4 horas)</a:t>
                      </a:r>
                      <a:endParaRPr lang="es-ES" sz="1400">
                        <a:solidFill>
                          <a:srgbClr val="FFFFFF"/>
                        </a:solidFill>
                        <a:effectLst/>
                        <a:latin typeface="Zizou Slab Light"/>
                        <a:ea typeface="Times New Roman" panose="02020603050405020304" pitchFamily="18" charset="0"/>
                        <a:cs typeface="Times New Roman" panose="02020603050405020304" pitchFamily="18" charset="0"/>
                      </a:endParaRPr>
                    </a:p>
                  </a:txBody>
                  <a:tcPr marL="37498" marR="37498" marT="0" marB="0"/>
                </a:tc>
                <a:extLst>
                  <a:ext uri="{0D108BD9-81ED-4DB2-BD59-A6C34878D82A}">
                    <a16:rowId xmlns:a16="http://schemas.microsoft.com/office/drawing/2014/main" val="4280120507"/>
                  </a:ext>
                </a:extLst>
              </a:tr>
              <a:tr h="2842147">
                <a:tc>
                  <a:txBody>
                    <a:bodyPr/>
                    <a:lstStyle/>
                    <a:p>
                      <a:pPr algn="l">
                        <a:lnSpc>
                          <a:spcPct val="115000"/>
                        </a:lnSpc>
                        <a:spcAft>
                          <a:spcPts val="1000"/>
                        </a:spcAft>
                      </a:pPr>
                      <a:r>
                        <a:rPr lang="es-ES" sz="1400">
                          <a:effectLst/>
                        </a:rPr>
                        <a:t>HU05</a:t>
                      </a:r>
                      <a:endParaRPr lang="es-ES" sz="1400">
                        <a:solidFill>
                          <a:srgbClr val="FFFFFF"/>
                        </a:solidFill>
                        <a:effectLst/>
                        <a:latin typeface="Zizou Slab Light"/>
                        <a:ea typeface="Times New Roman" panose="02020603050405020304" pitchFamily="18" charset="0"/>
                        <a:cs typeface="Times New Roman" panose="02020603050405020304" pitchFamily="18" charset="0"/>
                      </a:endParaRPr>
                    </a:p>
                  </a:txBody>
                  <a:tcPr marL="37498" marR="37498" marT="0" marB="0"/>
                </a:tc>
                <a:tc>
                  <a:txBody>
                    <a:bodyPr/>
                    <a:lstStyle/>
                    <a:p>
                      <a:pPr algn="l">
                        <a:lnSpc>
                          <a:spcPct val="115000"/>
                        </a:lnSpc>
                        <a:spcAft>
                          <a:spcPts val="1000"/>
                        </a:spcAft>
                      </a:pPr>
                      <a:r>
                        <a:rPr lang="es-ES" sz="1400">
                          <a:effectLst/>
                        </a:rPr>
                        <a:t>Solicitar viaje</a:t>
                      </a:r>
                      <a:endParaRPr lang="es-ES" sz="1400">
                        <a:solidFill>
                          <a:srgbClr val="FFFFFF"/>
                        </a:solidFill>
                        <a:effectLst/>
                        <a:latin typeface="Zizou Slab Light"/>
                        <a:ea typeface="Times New Roman" panose="02020603050405020304" pitchFamily="18" charset="0"/>
                        <a:cs typeface="Times New Roman" panose="02020603050405020304" pitchFamily="18" charset="0"/>
                      </a:endParaRPr>
                    </a:p>
                  </a:txBody>
                  <a:tcPr marL="37498" marR="37498" marT="0" marB="0"/>
                </a:tc>
                <a:tc>
                  <a:txBody>
                    <a:bodyPr/>
                    <a:lstStyle/>
                    <a:p>
                      <a:pPr algn="l">
                        <a:lnSpc>
                          <a:spcPct val="115000"/>
                        </a:lnSpc>
                        <a:spcAft>
                          <a:spcPts val="1000"/>
                        </a:spcAft>
                      </a:pPr>
                      <a:r>
                        <a:rPr lang="es-ES" sz="1400">
                          <a:effectLst/>
                        </a:rPr>
                        <a:t>Como estudiante de la UPC quiero la posibilidad de solicitar un viaje de colectivo para poder ir desde mi casa hasta la universidad y viceversa en un tiempo razonable y con seguridad.</a:t>
                      </a:r>
                      <a:endParaRPr lang="es-ES" sz="1400">
                        <a:solidFill>
                          <a:srgbClr val="FFFFFF"/>
                        </a:solidFill>
                        <a:effectLst/>
                        <a:latin typeface="Zizou Slab Light"/>
                        <a:ea typeface="Times New Roman" panose="02020603050405020304" pitchFamily="18" charset="0"/>
                        <a:cs typeface="Times New Roman" panose="02020603050405020304" pitchFamily="18" charset="0"/>
                      </a:endParaRPr>
                    </a:p>
                  </a:txBody>
                  <a:tcPr marL="37498" marR="37498" marT="0" marB="0"/>
                </a:tc>
                <a:tc>
                  <a:txBody>
                    <a:bodyPr/>
                    <a:lstStyle/>
                    <a:p>
                      <a:pPr algn="l">
                        <a:lnSpc>
                          <a:spcPct val="115000"/>
                        </a:lnSpc>
                        <a:spcAft>
                          <a:spcPts val="1000"/>
                        </a:spcAft>
                      </a:pPr>
                      <a:r>
                        <a:rPr lang="es-ES" sz="1400" dirty="0">
                          <a:effectLst/>
                        </a:rPr>
                        <a:t>Dado que el estudiante haya consultado una publicación de viaje, cuando este seleccione la opción “Solicitar”, entonces se le redireccionará a una pantalla en donde se verá el mensaje “Solicitud enviada, espere a la respuesta del conductor” y se le devolverá a la pantalla de inicio luego de seleccionar la opción “Aceptar”.</a:t>
                      </a:r>
                      <a:endParaRPr lang="es-ES" sz="1400" dirty="0">
                        <a:solidFill>
                          <a:srgbClr val="FFFFFF"/>
                        </a:solidFill>
                        <a:effectLst/>
                        <a:latin typeface="Zizou Slab Light"/>
                        <a:ea typeface="Times New Roman" panose="02020603050405020304" pitchFamily="18" charset="0"/>
                        <a:cs typeface="Times New Roman" panose="02020603050405020304" pitchFamily="18" charset="0"/>
                      </a:endParaRPr>
                    </a:p>
                  </a:txBody>
                  <a:tcPr marL="37498" marR="37498" marT="0" marB="0"/>
                </a:tc>
                <a:tc>
                  <a:txBody>
                    <a:bodyPr/>
                    <a:lstStyle/>
                    <a:p>
                      <a:pPr marL="342900" lvl="0" indent="-342900" algn="l">
                        <a:lnSpc>
                          <a:spcPct val="115000"/>
                        </a:lnSpc>
                        <a:spcAft>
                          <a:spcPts val="1000"/>
                        </a:spcAft>
                        <a:buFont typeface="Symbol" panose="05050102010706020507" pitchFamily="18" charset="2"/>
                        <a:buChar char=""/>
                      </a:pPr>
                      <a:r>
                        <a:rPr lang="es-ES" sz="1400" dirty="0">
                          <a:effectLst/>
                        </a:rPr>
                        <a:t>Implementar la interfaz de solicitud de viaje (5 horas)</a:t>
                      </a:r>
                    </a:p>
                    <a:p>
                      <a:pPr marL="342900" lvl="0" indent="-342900" algn="l">
                        <a:lnSpc>
                          <a:spcPct val="115000"/>
                        </a:lnSpc>
                        <a:spcAft>
                          <a:spcPts val="1000"/>
                        </a:spcAft>
                        <a:buFont typeface="Symbol" panose="05050102010706020507" pitchFamily="18" charset="2"/>
                        <a:buChar char=""/>
                      </a:pPr>
                      <a:r>
                        <a:rPr lang="es-ES" sz="1400" dirty="0">
                          <a:effectLst/>
                        </a:rPr>
                        <a:t>Desarrollar el </a:t>
                      </a:r>
                      <a:r>
                        <a:rPr lang="es-ES" sz="1400" dirty="0" err="1">
                          <a:effectLst/>
                        </a:rPr>
                        <a:t>endpoint</a:t>
                      </a:r>
                      <a:r>
                        <a:rPr lang="es-ES" sz="1400" dirty="0">
                          <a:effectLst/>
                        </a:rPr>
                        <a:t> (5 horas)</a:t>
                      </a:r>
                    </a:p>
                    <a:p>
                      <a:pPr algn="l">
                        <a:lnSpc>
                          <a:spcPct val="115000"/>
                        </a:lnSpc>
                        <a:spcAft>
                          <a:spcPts val="1000"/>
                        </a:spcAft>
                      </a:pPr>
                      <a:r>
                        <a:rPr lang="es-ES" sz="1400" dirty="0">
                          <a:effectLst/>
                        </a:rPr>
                        <a:t>Gestionar la comunicación entre conductor y pasajero (4 horas)</a:t>
                      </a:r>
                      <a:endParaRPr lang="es-ES" sz="1400" dirty="0">
                        <a:solidFill>
                          <a:srgbClr val="FFFFFF"/>
                        </a:solidFill>
                        <a:effectLst/>
                        <a:latin typeface="Zizou Slab Light"/>
                        <a:ea typeface="Times New Roman" panose="02020603050405020304" pitchFamily="18" charset="0"/>
                        <a:cs typeface="Times New Roman" panose="02020603050405020304" pitchFamily="18" charset="0"/>
                      </a:endParaRPr>
                    </a:p>
                  </a:txBody>
                  <a:tcPr marL="37498" marR="37498" marT="0" marB="0"/>
                </a:tc>
                <a:extLst>
                  <a:ext uri="{0D108BD9-81ED-4DB2-BD59-A6C34878D82A}">
                    <a16:rowId xmlns:a16="http://schemas.microsoft.com/office/drawing/2014/main" val="3386814207"/>
                  </a:ext>
                </a:extLst>
              </a:tr>
              <a:tr h="2180150">
                <a:tc>
                  <a:txBody>
                    <a:bodyPr/>
                    <a:lstStyle/>
                    <a:p>
                      <a:pPr algn="l">
                        <a:lnSpc>
                          <a:spcPct val="115000"/>
                        </a:lnSpc>
                        <a:spcAft>
                          <a:spcPts val="1000"/>
                        </a:spcAft>
                      </a:pPr>
                      <a:r>
                        <a:rPr lang="es-ES" sz="1400">
                          <a:effectLst/>
                        </a:rPr>
                        <a:t>HU06</a:t>
                      </a:r>
                      <a:endParaRPr lang="es-ES" sz="1400">
                        <a:solidFill>
                          <a:srgbClr val="FFFFFF"/>
                        </a:solidFill>
                        <a:effectLst/>
                        <a:latin typeface="Zizou Slab Light"/>
                        <a:ea typeface="Times New Roman" panose="02020603050405020304" pitchFamily="18" charset="0"/>
                        <a:cs typeface="Times New Roman" panose="02020603050405020304" pitchFamily="18" charset="0"/>
                      </a:endParaRPr>
                    </a:p>
                  </a:txBody>
                  <a:tcPr marL="37498" marR="37498" marT="0" marB="0"/>
                </a:tc>
                <a:tc>
                  <a:txBody>
                    <a:bodyPr/>
                    <a:lstStyle/>
                    <a:p>
                      <a:pPr algn="l">
                        <a:lnSpc>
                          <a:spcPct val="115000"/>
                        </a:lnSpc>
                        <a:spcAft>
                          <a:spcPts val="1000"/>
                        </a:spcAft>
                      </a:pPr>
                      <a:r>
                        <a:rPr lang="es-ES" sz="1400">
                          <a:effectLst/>
                        </a:rPr>
                        <a:t>Visualizar viajes</a:t>
                      </a:r>
                      <a:endParaRPr lang="es-ES" sz="1400">
                        <a:solidFill>
                          <a:srgbClr val="FFFFFF"/>
                        </a:solidFill>
                        <a:effectLst/>
                        <a:latin typeface="Zizou Slab Light"/>
                        <a:ea typeface="Times New Roman" panose="02020603050405020304" pitchFamily="18" charset="0"/>
                        <a:cs typeface="Times New Roman" panose="02020603050405020304" pitchFamily="18" charset="0"/>
                      </a:endParaRPr>
                    </a:p>
                  </a:txBody>
                  <a:tcPr marL="37498" marR="37498" marT="0" marB="0"/>
                </a:tc>
                <a:tc>
                  <a:txBody>
                    <a:bodyPr/>
                    <a:lstStyle/>
                    <a:p>
                      <a:pPr algn="l">
                        <a:lnSpc>
                          <a:spcPct val="115000"/>
                        </a:lnSpc>
                        <a:spcAft>
                          <a:spcPts val="1000"/>
                        </a:spcAft>
                      </a:pPr>
                      <a:r>
                        <a:rPr lang="es-ES" sz="1400">
                          <a:effectLst/>
                        </a:rPr>
                        <a:t>Como estudiante de la UPC quiero poder visualizar todos los viajes disponibles y filtrarlos de acuerdo a mis necesidades para poder navegar entre ellos y escoger cual me conviene solicitar.</a:t>
                      </a:r>
                      <a:endParaRPr lang="es-ES" sz="1400">
                        <a:solidFill>
                          <a:srgbClr val="FFFFFF"/>
                        </a:solidFill>
                        <a:effectLst/>
                        <a:latin typeface="Zizou Slab Light"/>
                        <a:ea typeface="Times New Roman" panose="02020603050405020304" pitchFamily="18" charset="0"/>
                        <a:cs typeface="Times New Roman" panose="02020603050405020304" pitchFamily="18" charset="0"/>
                      </a:endParaRPr>
                    </a:p>
                  </a:txBody>
                  <a:tcPr marL="37498" marR="37498" marT="0" marB="0"/>
                </a:tc>
                <a:tc>
                  <a:txBody>
                    <a:bodyPr/>
                    <a:lstStyle/>
                    <a:p>
                      <a:pPr algn="l">
                        <a:lnSpc>
                          <a:spcPct val="115000"/>
                        </a:lnSpc>
                        <a:spcAft>
                          <a:spcPts val="1000"/>
                        </a:spcAft>
                      </a:pPr>
                      <a:r>
                        <a:rPr lang="es-ES" sz="1400" dirty="0">
                          <a:effectLst/>
                        </a:rPr>
                        <a:t>Dado que un estudiante se encuentre en la pantalla de inicio de la aplicación, cuando este seleccione alguno de los filtros, entonces este visualizará solo los viajes que tengan ese valor en su descripción.</a:t>
                      </a:r>
                    </a:p>
                    <a:p>
                      <a:pPr algn="l">
                        <a:lnSpc>
                          <a:spcPct val="115000"/>
                        </a:lnSpc>
                        <a:spcAft>
                          <a:spcPts val="1000"/>
                        </a:spcAft>
                      </a:pPr>
                      <a:r>
                        <a:rPr lang="es-ES" sz="1400" dirty="0">
                          <a:effectLst/>
                        </a:rPr>
                        <a:t> </a:t>
                      </a:r>
                      <a:endParaRPr lang="es-ES" sz="1400" dirty="0">
                        <a:solidFill>
                          <a:srgbClr val="FFFFFF"/>
                        </a:solidFill>
                        <a:effectLst/>
                        <a:latin typeface="Zizou Slab Light"/>
                        <a:ea typeface="Times New Roman" panose="02020603050405020304" pitchFamily="18" charset="0"/>
                        <a:cs typeface="Times New Roman" panose="02020603050405020304" pitchFamily="18" charset="0"/>
                      </a:endParaRPr>
                    </a:p>
                  </a:txBody>
                  <a:tcPr marL="37498" marR="37498" marT="0" marB="0"/>
                </a:tc>
                <a:tc>
                  <a:txBody>
                    <a:bodyPr/>
                    <a:lstStyle/>
                    <a:p>
                      <a:pPr marL="342900" lvl="0" indent="-342900" algn="l">
                        <a:lnSpc>
                          <a:spcPct val="115000"/>
                        </a:lnSpc>
                        <a:spcAft>
                          <a:spcPts val="1000"/>
                        </a:spcAft>
                        <a:buFont typeface="Symbol" panose="05050102010706020507" pitchFamily="18" charset="2"/>
                        <a:buChar char=""/>
                      </a:pPr>
                      <a:r>
                        <a:rPr lang="es-ES" sz="1400" dirty="0">
                          <a:effectLst/>
                        </a:rPr>
                        <a:t>Desarrollar el </a:t>
                      </a:r>
                      <a:r>
                        <a:rPr lang="es-ES" sz="1400" dirty="0" err="1">
                          <a:effectLst/>
                        </a:rPr>
                        <a:t>endpoint</a:t>
                      </a:r>
                      <a:r>
                        <a:rPr lang="es-ES" sz="1400" dirty="0">
                          <a:effectLst/>
                        </a:rPr>
                        <a:t>  (4 horas)</a:t>
                      </a:r>
                    </a:p>
                    <a:p>
                      <a:pPr marL="342900" lvl="0" indent="-342900" algn="l">
                        <a:lnSpc>
                          <a:spcPct val="115000"/>
                        </a:lnSpc>
                        <a:spcAft>
                          <a:spcPts val="1000"/>
                        </a:spcAft>
                        <a:buFont typeface="Symbol" panose="05050102010706020507" pitchFamily="18" charset="2"/>
                        <a:buChar char=""/>
                      </a:pPr>
                      <a:r>
                        <a:rPr lang="es-ES" sz="1400" dirty="0">
                          <a:effectLst/>
                        </a:rPr>
                        <a:t>Implementar la interfaz de usuario (4 horas)</a:t>
                      </a:r>
                    </a:p>
                    <a:p>
                      <a:pPr algn="l">
                        <a:lnSpc>
                          <a:spcPct val="115000"/>
                        </a:lnSpc>
                        <a:spcAft>
                          <a:spcPts val="1000"/>
                        </a:spcAft>
                      </a:pPr>
                      <a:r>
                        <a:rPr lang="es-ES" sz="1400" dirty="0">
                          <a:effectLst/>
                        </a:rPr>
                        <a:t> </a:t>
                      </a:r>
                      <a:endParaRPr lang="es-ES" sz="1400" dirty="0">
                        <a:solidFill>
                          <a:srgbClr val="FFFFFF"/>
                        </a:solidFill>
                        <a:effectLst/>
                        <a:latin typeface="Zizou Slab Light"/>
                        <a:ea typeface="Times New Roman" panose="02020603050405020304" pitchFamily="18" charset="0"/>
                        <a:cs typeface="Times New Roman" panose="02020603050405020304" pitchFamily="18" charset="0"/>
                      </a:endParaRPr>
                    </a:p>
                  </a:txBody>
                  <a:tcPr marL="37498" marR="37498" marT="0" marB="0"/>
                </a:tc>
                <a:extLst>
                  <a:ext uri="{0D108BD9-81ED-4DB2-BD59-A6C34878D82A}">
                    <a16:rowId xmlns:a16="http://schemas.microsoft.com/office/drawing/2014/main" val="2509531846"/>
                  </a:ext>
                </a:extLst>
              </a:tr>
            </a:tbl>
          </a:graphicData>
        </a:graphic>
      </p:graphicFrame>
    </p:spTree>
    <p:extLst>
      <p:ext uri="{BB962C8B-B14F-4D97-AF65-F5344CB8AC3E}">
        <p14:creationId xmlns:p14="http://schemas.microsoft.com/office/powerpoint/2010/main" val="3693432098"/>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a 2">
            <a:extLst>
              <a:ext uri="{FF2B5EF4-FFF2-40B4-BE49-F238E27FC236}">
                <a16:creationId xmlns:a16="http://schemas.microsoft.com/office/drawing/2014/main" id="{8DC10C20-4196-438D-8CAC-DD2DC8493D3C}"/>
              </a:ext>
            </a:extLst>
          </p:cNvPr>
          <p:cNvGraphicFramePr>
            <a:graphicFrameLocks noGrp="1"/>
          </p:cNvGraphicFramePr>
          <p:nvPr>
            <p:extLst>
              <p:ext uri="{D42A27DB-BD31-4B8C-83A1-F6EECF244321}">
                <p14:modId xmlns:p14="http://schemas.microsoft.com/office/powerpoint/2010/main" val="895864834"/>
              </p:ext>
            </p:extLst>
          </p:nvPr>
        </p:nvGraphicFramePr>
        <p:xfrm>
          <a:off x="304800" y="116014"/>
          <a:ext cx="12611100" cy="9521571"/>
        </p:xfrm>
        <a:graphic>
          <a:graphicData uri="http://schemas.openxmlformats.org/drawingml/2006/table">
            <a:tbl>
              <a:tblPr firstRow="1" firstCol="1" bandRow="1">
                <a:tableStyleId>{5940675A-B579-460E-94D1-54222C63F5DA}</a:tableStyleId>
              </a:tblPr>
              <a:tblGrid>
                <a:gridCol w="1800527">
                  <a:extLst>
                    <a:ext uri="{9D8B030D-6E8A-4147-A177-3AD203B41FA5}">
                      <a16:colId xmlns:a16="http://schemas.microsoft.com/office/drawing/2014/main" val="3352039477"/>
                    </a:ext>
                  </a:extLst>
                </a:gridCol>
                <a:gridCol w="1500791">
                  <a:extLst>
                    <a:ext uri="{9D8B030D-6E8A-4147-A177-3AD203B41FA5}">
                      <a16:colId xmlns:a16="http://schemas.microsoft.com/office/drawing/2014/main" val="2815507754"/>
                    </a:ext>
                  </a:extLst>
                </a:gridCol>
                <a:gridCol w="2854363">
                  <a:extLst>
                    <a:ext uri="{9D8B030D-6E8A-4147-A177-3AD203B41FA5}">
                      <a16:colId xmlns:a16="http://schemas.microsoft.com/office/drawing/2014/main" val="2049865120"/>
                    </a:ext>
                  </a:extLst>
                </a:gridCol>
                <a:gridCol w="3280419">
                  <a:extLst>
                    <a:ext uri="{9D8B030D-6E8A-4147-A177-3AD203B41FA5}">
                      <a16:colId xmlns:a16="http://schemas.microsoft.com/office/drawing/2014/main" val="2066849094"/>
                    </a:ext>
                  </a:extLst>
                </a:gridCol>
                <a:gridCol w="3175000">
                  <a:extLst>
                    <a:ext uri="{9D8B030D-6E8A-4147-A177-3AD203B41FA5}">
                      <a16:colId xmlns:a16="http://schemas.microsoft.com/office/drawing/2014/main" val="4245173893"/>
                    </a:ext>
                  </a:extLst>
                </a:gridCol>
              </a:tblGrid>
              <a:tr h="1942687">
                <a:tc>
                  <a:txBody>
                    <a:bodyPr/>
                    <a:lstStyle/>
                    <a:p>
                      <a:pPr algn="l">
                        <a:lnSpc>
                          <a:spcPct val="115000"/>
                        </a:lnSpc>
                        <a:spcAft>
                          <a:spcPts val="1000"/>
                        </a:spcAft>
                      </a:pPr>
                      <a:r>
                        <a:rPr lang="es-ES" sz="1400">
                          <a:effectLst/>
                        </a:rPr>
                        <a:t>HU07</a:t>
                      </a:r>
                      <a:endParaRPr lang="es-ES" sz="1400">
                        <a:solidFill>
                          <a:srgbClr val="FFFFFF"/>
                        </a:solidFill>
                        <a:effectLst/>
                        <a:latin typeface="Zizou Slab Light"/>
                        <a:ea typeface="Times New Roman" panose="02020603050405020304" pitchFamily="18" charset="0"/>
                        <a:cs typeface="Times New Roman" panose="02020603050405020304" pitchFamily="18" charset="0"/>
                      </a:endParaRPr>
                    </a:p>
                  </a:txBody>
                  <a:tcPr marL="27953" marR="27953" marT="0" marB="0"/>
                </a:tc>
                <a:tc>
                  <a:txBody>
                    <a:bodyPr/>
                    <a:lstStyle/>
                    <a:p>
                      <a:pPr algn="l">
                        <a:lnSpc>
                          <a:spcPct val="115000"/>
                        </a:lnSpc>
                        <a:spcAft>
                          <a:spcPts val="1000"/>
                        </a:spcAft>
                      </a:pPr>
                      <a:r>
                        <a:rPr lang="es-ES" sz="1400">
                          <a:effectLst/>
                        </a:rPr>
                        <a:t>Consultar viaje</a:t>
                      </a:r>
                      <a:endParaRPr lang="es-ES" sz="1400">
                        <a:solidFill>
                          <a:srgbClr val="FFFFFF"/>
                        </a:solidFill>
                        <a:effectLst/>
                        <a:latin typeface="Zizou Slab Light"/>
                        <a:ea typeface="Times New Roman" panose="02020603050405020304" pitchFamily="18" charset="0"/>
                        <a:cs typeface="Times New Roman" panose="02020603050405020304" pitchFamily="18" charset="0"/>
                      </a:endParaRPr>
                    </a:p>
                  </a:txBody>
                  <a:tcPr marL="27953" marR="27953" marT="0" marB="0"/>
                </a:tc>
                <a:tc>
                  <a:txBody>
                    <a:bodyPr/>
                    <a:lstStyle/>
                    <a:p>
                      <a:pPr algn="l">
                        <a:lnSpc>
                          <a:spcPct val="115000"/>
                        </a:lnSpc>
                        <a:spcAft>
                          <a:spcPts val="1000"/>
                        </a:spcAft>
                      </a:pPr>
                      <a:r>
                        <a:rPr lang="es-ES" sz="1400">
                          <a:effectLst/>
                        </a:rPr>
                        <a:t>Como estudiante de la UPC quiero ver información relevante del viaje como la ruta a realizar detallada, descripción del conductor y valoraciones para poder tener confianza acerca del mismo y solicitarlo si lo requiero.</a:t>
                      </a:r>
                      <a:endParaRPr lang="es-ES" sz="1400">
                        <a:solidFill>
                          <a:srgbClr val="FFFFFF"/>
                        </a:solidFill>
                        <a:effectLst/>
                        <a:latin typeface="Zizou Slab Light"/>
                        <a:ea typeface="Times New Roman" panose="02020603050405020304" pitchFamily="18" charset="0"/>
                        <a:cs typeface="Times New Roman" panose="02020603050405020304" pitchFamily="18" charset="0"/>
                      </a:endParaRPr>
                    </a:p>
                  </a:txBody>
                  <a:tcPr marL="27953" marR="27953" marT="0" marB="0"/>
                </a:tc>
                <a:tc>
                  <a:txBody>
                    <a:bodyPr/>
                    <a:lstStyle/>
                    <a:p>
                      <a:pPr algn="l">
                        <a:lnSpc>
                          <a:spcPct val="115000"/>
                        </a:lnSpc>
                        <a:spcAft>
                          <a:spcPts val="1000"/>
                        </a:spcAft>
                      </a:pPr>
                      <a:r>
                        <a:rPr lang="es-ES" sz="1400">
                          <a:effectLst/>
                        </a:rPr>
                        <a:t>Dado que un estudiante encuentre un viaje de su agrado, cuando este seleccione la opción “Ver más”, él podrá revisar información a detalle del conductor, de la ruta y de sus valoraciones como su calificación promedio y sus reseñas más actuales.</a:t>
                      </a:r>
                      <a:endParaRPr lang="es-ES" sz="1400">
                        <a:solidFill>
                          <a:srgbClr val="FFFFFF"/>
                        </a:solidFill>
                        <a:effectLst/>
                        <a:latin typeface="Zizou Slab Light"/>
                        <a:ea typeface="Times New Roman" panose="02020603050405020304" pitchFamily="18" charset="0"/>
                        <a:cs typeface="Times New Roman" panose="02020603050405020304" pitchFamily="18" charset="0"/>
                      </a:endParaRPr>
                    </a:p>
                  </a:txBody>
                  <a:tcPr marL="27953" marR="27953" marT="0" marB="0"/>
                </a:tc>
                <a:tc>
                  <a:txBody>
                    <a:bodyPr/>
                    <a:lstStyle/>
                    <a:p>
                      <a:pPr marL="342900" lvl="0" indent="-342900" algn="l">
                        <a:lnSpc>
                          <a:spcPct val="115000"/>
                        </a:lnSpc>
                        <a:spcAft>
                          <a:spcPts val="1000"/>
                        </a:spcAft>
                        <a:buFont typeface="Symbol" panose="05050102010706020507" pitchFamily="18" charset="2"/>
                        <a:buChar char=""/>
                      </a:pPr>
                      <a:r>
                        <a:rPr lang="es-ES" sz="1400" dirty="0">
                          <a:effectLst/>
                        </a:rPr>
                        <a:t>Desarrollar el </a:t>
                      </a:r>
                      <a:r>
                        <a:rPr lang="es-ES" sz="1400" dirty="0" err="1">
                          <a:effectLst/>
                        </a:rPr>
                        <a:t>endpoint</a:t>
                      </a:r>
                      <a:r>
                        <a:rPr lang="es-ES" sz="1400" dirty="0">
                          <a:effectLst/>
                        </a:rPr>
                        <a:t> (5 horas)</a:t>
                      </a:r>
                    </a:p>
                    <a:p>
                      <a:pPr marL="342900" lvl="0" indent="-342900" algn="l">
                        <a:lnSpc>
                          <a:spcPct val="115000"/>
                        </a:lnSpc>
                        <a:spcAft>
                          <a:spcPts val="1000"/>
                        </a:spcAft>
                        <a:buFont typeface="Symbol" panose="05050102010706020507" pitchFamily="18" charset="2"/>
                        <a:buChar char=""/>
                      </a:pPr>
                      <a:r>
                        <a:rPr lang="es-ES" sz="1400" dirty="0">
                          <a:effectLst/>
                        </a:rPr>
                        <a:t>Implementar la interfaz de usuario (5 horas)</a:t>
                      </a:r>
                    </a:p>
                    <a:p>
                      <a:pPr marL="0" indent="0" algn="l">
                        <a:lnSpc>
                          <a:spcPct val="115000"/>
                        </a:lnSpc>
                        <a:spcAft>
                          <a:spcPts val="1000"/>
                        </a:spcAft>
                        <a:buFont typeface="Arial" panose="020B0604020202020204" pitchFamily="34" charset="0"/>
                        <a:buNone/>
                      </a:pPr>
                      <a:r>
                        <a:rPr lang="es-ES" sz="1400" dirty="0" err="1">
                          <a:effectLst/>
                        </a:rPr>
                        <a:t>Dearrollar</a:t>
                      </a:r>
                      <a:r>
                        <a:rPr lang="es-ES" sz="1400" dirty="0">
                          <a:effectLst/>
                        </a:rPr>
                        <a:t> el filtrado de viajes según preferencias (4 horas)</a:t>
                      </a:r>
                      <a:endParaRPr lang="es-ES" sz="1400" dirty="0">
                        <a:solidFill>
                          <a:srgbClr val="FFFFFF"/>
                        </a:solidFill>
                        <a:effectLst/>
                        <a:latin typeface="Zizou Slab Light"/>
                        <a:ea typeface="Times New Roman" panose="02020603050405020304" pitchFamily="18" charset="0"/>
                        <a:cs typeface="Times New Roman" panose="02020603050405020304" pitchFamily="18" charset="0"/>
                      </a:endParaRPr>
                    </a:p>
                  </a:txBody>
                  <a:tcPr marL="27953" marR="27953" marT="0" marB="0"/>
                </a:tc>
                <a:extLst>
                  <a:ext uri="{0D108BD9-81ED-4DB2-BD59-A6C34878D82A}">
                    <a16:rowId xmlns:a16="http://schemas.microsoft.com/office/drawing/2014/main" val="3944361605"/>
                  </a:ext>
                </a:extLst>
              </a:tr>
              <a:tr h="5562378">
                <a:tc>
                  <a:txBody>
                    <a:bodyPr/>
                    <a:lstStyle/>
                    <a:p>
                      <a:pPr algn="l">
                        <a:lnSpc>
                          <a:spcPct val="115000"/>
                        </a:lnSpc>
                        <a:spcAft>
                          <a:spcPts val="1000"/>
                        </a:spcAft>
                      </a:pPr>
                      <a:r>
                        <a:rPr lang="es-ES" sz="1400">
                          <a:effectLst/>
                        </a:rPr>
                        <a:t>HU08</a:t>
                      </a:r>
                      <a:endParaRPr lang="es-ES" sz="1400">
                        <a:solidFill>
                          <a:srgbClr val="FFFFFF"/>
                        </a:solidFill>
                        <a:effectLst/>
                        <a:latin typeface="Zizou Slab Light"/>
                        <a:ea typeface="Times New Roman" panose="02020603050405020304" pitchFamily="18" charset="0"/>
                        <a:cs typeface="Times New Roman" panose="02020603050405020304" pitchFamily="18" charset="0"/>
                      </a:endParaRPr>
                    </a:p>
                  </a:txBody>
                  <a:tcPr marL="27953" marR="27953" marT="0" marB="0"/>
                </a:tc>
                <a:tc>
                  <a:txBody>
                    <a:bodyPr/>
                    <a:lstStyle/>
                    <a:p>
                      <a:pPr algn="l">
                        <a:lnSpc>
                          <a:spcPct val="115000"/>
                        </a:lnSpc>
                        <a:spcAft>
                          <a:spcPts val="1000"/>
                        </a:spcAft>
                      </a:pPr>
                      <a:r>
                        <a:rPr lang="es-ES" sz="1400">
                          <a:effectLst/>
                        </a:rPr>
                        <a:t>Evaluar solicitud</a:t>
                      </a:r>
                      <a:endParaRPr lang="es-ES" sz="1400">
                        <a:solidFill>
                          <a:srgbClr val="FFFFFF"/>
                        </a:solidFill>
                        <a:effectLst/>
                        <a:latin typeface="Zizou Slab Light"/>
                        <a:ea typeface="Times New Roman" panose="02020603050405020304" pitchFamily="18" charset="0"/>
                        <a:cs typeface="Times New Roman" panose="02020603050405020304" pitchFamily="18" charset="0"/>
                      </a:endParaRPr>
                    </a:p>
                  </a:txBody>
                  <a:tcPr marL="27953" marR="27953" marT="0" marB="0"/>
                </a:tc>
                <a:tc>
                  <a:txBody>
                    <a:bodyPr/>
                    <a:lstStyle/>
                    <a:p>
                      <a:pPr algn="l">
                        <a:lnSpc>
                          <a:spcPct val="115000"/>
                        </a:lnSpc>
                        <a:spcAft>
                          <a:spcPts val="1000"/>
                        </a:spcAft>
                      </a:pPr>
                      <a:r>
                        <a:rPr lang="es-ES" sz="1400">
                          <a:effectLst/>
                        </a:rPr>
                        <a:t>Como estudiante de la UPC con función de conductor quiero revisar las solicitudes de viaje que me manden los alumnos y evaluar los puntos de encuentro que ellos me sugieran para poder evitar que algún alumno perjudique el tiempo de viaje y aceptar a los que hayan establecido puntos de encuentro adecuados a la ruta.</a:t>
                      </a:r>
                      <a:endParaRPr lang="es-ES" sz="1400">
                        <a:solidFill>
                          <a:srgbClr val="FFFFFF"/>
                        </a:solidFill>
                        <a:effectLst/>
                        <a:latin typeface="Zizou Slab Light"/>
                        <a:ea typeface="Times New Roman" panose="02020603050405020304" pitchFamily="18" charset="0"/>
                        <a:cs typeface="Times New Roman" panose="02020603050405020304" pitchFamily="18" charset="0"/>
                      </a:endParaRPr>
                    </a:p>
                  </a:txBody>
                  <a:tcPr marL="27953" marR="27953" marT="0" marB="0"/>
                </a:tc>
                <a:tc>
                  <a:txBody>
                    <a:bodyPr/>
                    <a:lstStyle/>
                    <a:p>
                      <a:pPr algn="l">
                        <a:lnSpc>
                          <a:spcPct val="115000"/>
                        </a:lnSpc>
                        <a:spcAft>
                          <a:spcPts val="1000"/>
                        </a:spcAft>
                      </a:pPr>
                      <a:r>
                        <a:rPr lang="es-ES" sz="1400">
                          <a:effectLst/>
                        </a:rPr>
                        <a:t>Dado que un estudiante registrado con perfil de conductor revise la información de un viaje publicado por él mismo, cuando este seleccione la opción “Visualizar solicitudes”, entonces visualizará las solicitudes que haya recibido por dicho viaje.</a:t>
                      </a:r>
                    </a:p>
                    <a:p>
                      <a:pPr algn="l">
                        <a:lnSpc>
                          <a:spcPct val="115000"/>
                        </a:lnSpc>
                        <a:spcAft>
                          <a:spcPts val="1000"/>
                        </a:spcAft>
                      </a:pPr>
                      <a:r>
                        <a:rPr lang="es-ES" sz="1400">
                          <a:effectLst/>
                        </a:rPr>
                        <a:t>Dado que el conductor quiera visualizar una solicitud, cuando este seleccione la opción “Evaluar”, entonces visualizará los datos públicos del estudiante y el mapa con el punto de ruta que ha escogido junto con la ruta del viaje.</a:t>
                      </a:r>
                    </a:p>
                    <a:p>
                      <a:pPr algn="l">
                        <a:lnSpc>
                          <a:spcPct val="115000"/>
                        </a:lnSpc>
                        <a:spcAft>
                          <a:spcPts val="1000"/>
                        </a:spcAft>
                      </a:pPr>
                      <a:r>
                        <a:rPr lang="es-ES" sz="1400">
                          <a:effectLst/>
                        </a:rPr>
                        <a:t>Dado que el conductor haya evaluado una solicitud, cuando este seleccione una de las opciones de evaluación: “Aceptar” y “Rechazar”, entonces le aparecerá una pantalla con el mensaje “Solicitud evaluada” y en caso sea aceptada, se le añadirá automáticamente al estudiante a la lista de pasajeros.</a:t>
                      </a:r>
                      <a:endParaRPr lang="es-ES" sz="1400">
                        <a:solidFill>
                          <a:srgbClr val="FFFFFF"/>
                        </a:solidFill>
                        <a:effectLst/>
                        <a:latin typeface="Zizou Slab Light"/>
                        <a:ea typeface="Times New Roman" panose="02020603050405020304" pitchFamily="18" charset="0"/>
                        <a:cs typeface="Times New Roman" panose="02020603050405020304" pitchFamily="18" charset="0"/>
                      </a:endParaRPr>
                    </a:p>
                  </a:txBody>
                  <a:tcPr marL="27953" marR="27953" marT="0" marB="0"/>
                </a:tc>
                <a:tc>
                  <a:txBody>
                    <a:bodyPr/>
                    <a:lstStyle/>
                    <a:p>
                      <a:pPr marL="342900" lvl="0" indent="-342900" algn="l">
                        <a:lnSpc>
                          <a:spcPct val="115000"/>
                        </a:lnSpc>
                        <a:spcAft>
                          <a:spcPts val="1000"/>
                        </a:spcAft>
                        <a:buFont typeface="Symbol" panose="05050102010706020507" pitchFamily="18" charset="2"/>
                        <a:buChar char=""/>
                      </a:pPr>
                      <a:r>
                        <a:rPr lang="es-ES" sz="1400" dirty="0">
                          <a:effectLst/>
                        </a:rPr>
                        <a:t>Desarrollar el </a:t>
                      </a:r>
                      <a:r>
                        <a:rPr lang="es-ES" sz="1400" dirty="0" err="1">
                          <a:effectLst/>
                        </a:rPr>
                        <a:t>endpoint</a:t>
                      </a:r>
                      <a:r>
                        <a:rPr lang="es-ES" sz="1400" dirty="0">
                          <a:effectLst/>
                        </a:rPr>
                        <a:t> (4 horas)</a:t>
                      </a:r>
                    </a:p>
                    <a:p>
                      <a:pPr marL="342900" lvl="0" indent="-342900" algn="l">
                        <a:lnSpc>
                          <a:spcPct val="115000"/>
                        </a:lnSpc>
                        <a:spcAft>
                          <a:spcPts val="1000"/>
                        </a:spcAft>
                        <a:buFont typeface="Symbol" panose="05050102010706020507" pitchFamily="18" charset="2"/>
                        <a:buChar char=""/>
                      </a:pPr>
                      <a:r>
                        <a:rPr lang="es-ES" sz="1400" dirty="0">
                          <a:effectLst/>
                        </a:rPr>
                        <a:t>Implementar la interfaz de evaluación (5 horas)</a:t>
                      </a:r>
                    </a:p>
                    <a:p>
                      <a:pPr algn="l">
                        <a:lnSpc>
                          <a:spcPct val="115000"/>
                        </a:lnSpc>
                        <a:spcAft>
                          <a:spcPts val="1000"/>
                        </a:spcAft>
                      </a:pPr>
                      <a:r>
                        <a:rPr lang="es-ES" sz="1400" dirty="0">
                          <a:effectLst/>
                        </a:rPr>
                        <a:t>Gestionar la visualización de los puntos de recojo mediante Google Maps API (4 horas)</a:t>
                      </a:r>
                      <a:endParaRPr lang="es-ES" sz="1400" dirty="0">
                        <a:solidFill>
                          <a:srgbClr val="FFFFFF"/>
                        </a:solidFill>
                        <a:effectLst/>
                        <a:latin typeface="Zizou Slab Light"/>
                        <a:ea typeface="Times New Roman" panose="02020603050405020304" pitchFamily="18" charset="0"/>
                        <a:cs typeface="Times New Roman" panose="02020603050405020304" pitchFamily="18" charset="0"/>
                      </a:endParaRPr>
                    </a:p>
                  </a:txBody>
                  <a:tcPr marL="27953" marR="27953" marT="0" marB="0"/>
                </a:tc>
                <a:extLst>
                  <a:ext uri="{0D108BD9-81ED-4DB2-BD59-A6C34878D82A}">
                    <a16:rowId xmlns:a16="http://schemas.microsoft.com/office/drawing/2014/main" val="172616642"/>
                  </a:ext>
                </a:extLst>
              </a:tr>
              <a:tr h="1942687">
                <a:tc>
                  <a:txBody>
                    <a:bodyPr/>
                    <a:lstStyle/>
                    <a:p>
                      <a:pPr algn="l">
                        <a:lnSpc>
                          <a:spcPct val="115000"/>
                        </a:lnSpc>
                        <a:spcAft>
                          <a:spcPts val="1000"/>
                        </a:spcAft>
                      </a:pPr>
                      <a:r>
                        <a:rPr lang="es-ES" sz="1400">
                          <a:effectLst/>
                        </a:rPr>
                        <a:t>HU09</a:t>
                      </a:r>
                      <a:endParaRPr lang="es-ES" sz="1400">
                        <a:solidFill>
                          <a:srgbClr val="FFFFFF"/>
                        </a:solidFill>
                        <a:effectLst/>
                        <a:latin typeface="Zizou Slab Light"/>
                        <a:ea typeface="Times New Roman" panose="02020603050405020304" pitchFamily="18" charset="0"/>
                        <a:cs typeface="Times New Roman" panose="02020603050405020304" pitchFamily="18" charset="0"/>
                      </a:endParaRPr>
                    </a:p>
                  </a:txBody>
                  <a:tcPr marL="27953" marR="27953" marT="0" marB="0"/>
                </a:tc>
                <a:tc>
                  <a:txBody>
                    <a:bodyPr/>
                    <a:lstStyle/>
                    <a:p>
                      <a:pPr algn="l">
                        <a:lnSpc>
                          <a:spcPct val="115000"/>
                        </a:lnSpc>
                        <a:spcAft>
                          <a:spcPts val="1000"/>
                        </a:spcAft>
                      </a:pPr>
                      <a:r>
                        <a:rPr lang="es-ES" sz="1400">
                          <a:effectLst/>
                        </a:rPr>
                        <a:t>Visualizar viajes solicitados</a:t>
                      </a:r>
                      <a:endParaRPr lang="es-ES" sz="1400">
                        <a:solidFill>
                          <a:srgbClr val="FFFFFF"/>
                        </a:solidFill>
                        <a:effectLst/>
                        <a:latin typeface="Zizou Slab Light"/>
                        <a:ea typeface="Times New Roman" panose="02020603050405020304" pitchFamily="18" charset="0"/>
                        <a:cs typeface="Times New Roman" panose="02020603050405020304" pitchFamily="18" charset="0"/>
                      </a:endParaRPr>
                    </a:p>
                  </a:txBody>
                  <a:tcPr marL="27953" marR="27953" marT="0" marB="0"/>
                </a:tc>
                <a:tc>
                  <a:txBody>
                    <a:bodyPr/>
                    <a:lstStyle/>
                    <a:p>
                      <a:pPr algn="l">
                        <a:lnSpc>
                          <a:spcPct val="115000"/>
                        </a:lnSpc>
                        <a:spcAft>
                          <a:spcPts val="1000"/>
                        </a:spcAft>
                      </a:pPr>
                      <a:r>
                        <a:rPr lang="es-ES" sz="1400">
                          <a:effectLst/>
                        </a:rPr>
                        <a:t>Como estudiante de la UPC quiero visualizar los viajes que he solicitado para poder recordar qué viajes tengo pendientes o visualizar la ejecución de un viaje con el mapa del conductor en tiempo real.</a:t>
                      </a:r>
                      <a:endParaRPr lang="es-ES" sz="1400">
                        <a:solidFill>
                          <a:srgbClr val="FFFFFF"/>
                        </a:solidFill>
                        <a:effectLst/>
                        <a:latin typeface="Zizou Slab Light"/>
                        <a:ea typeface="Times New Roman" panose="02020603050405020304" pitchFamily="18" charset="0"/>
                        <a:cs typeface="Times New Roman" panose="02020603050405020304" pitchFamily="18" charset="0"/>
                      </a:endParaRPr>
                    </a:p>
                  </a:txBody>
                  <a:tcPr marL="27953" marR="27953" marT="0" marB="0"/>
                </a:tc>
                <a:tc>
                  <a:txBody>
                    <a:bodyPr/>
                    <a:lstStyle/>
                    <a:p>
                      <a:pPr algn="l">
                        <a:lnSpc>
                          <a:spcPct val="115000"/>
                        </a:lnSpc>
                        <a:spcAft>
                          <a:spcPts val="1000"/>
                        </a:spcAft>
                      </a:pPr>
                      <a:r>
                        <a:rPr lang="es-ES" sz="1400" dirty="0">
                          <a:effectLst/>
                        </a:rPr>
                        <a:t>Dado que un estudiante seleccione la opción “Viajes solicitados”, cuando este visualice la pantalla de las solicitudes, entonces él podrá observar el estado de cada una y de estar confirmada, puede revisar a detalle los pasajeros, conductor, ruta y estado del viaje.</a:t>
                      </a:r>
                      <a:endParaRPr lang="es-ES" sz="1400" dirty="0">
                        <a:solidFill>
                          <a:srgbClr val="FFFFFF"/>
                        </a:solidFill>
                        <a:effectLst/>
                        <a:latin typeface="Zizou Slab Light"/>
                        <a:ea typeface="Times New Roman" panose="02020603050405020304" pitchFamily="18" charset="0"/>
                        <a:cs typeface="Times New Roman" panose="02020603050405020304" pitchFamily="18" charset="0"/>
                      </a:endParaRPr>
                    </a:p>
                  </a:txBody>
                  <a:tcPr marL="27953" marR="27953" marT="0" marB="0"/>
                </a:tc>
                <a:tc>
                  <a:txBody>
                    <a:bodyPr/>
                    <a:lstStyle/>
                    <a:p>
                      <a:pPr marL="342900" lvl="0" indent="-342900" algn="l">
                        <a:lnSpc>
                          <a:spcPct val="115000"/>
                        </a:lnSpc>
                        <a:spcAft>
                          <a:spcPts val="1000"/>
                        </a:spcAft>
                        <a:buFont typeface="Symbol" panose="05050102010706020507" pitchFamily="18" charset="2"/>
                        <a:buChar char=""/>
                      </a:pPr>
                      <a:r>
                        <a:rPr lang="es-ES" sz="1400" dirty="0">
                          <a:effectLst/>
                        </a:rPr>
                        <a:t>Desarrollar el </a:t>
                      </a:r>
                      <a:r>
                        <a:rPr lang="es-ES" sz="1400" dirty="0" err="1">
                          <a:effectLst/>
                        </a:rPr>
                        <a:t>endpoint</a:t>
                      </a:r>
                      <a:r>
                        <a:rPr lang="es-ES" sz="1400" dirty="0">
                          <a:effectLst/>
                        </a:rPr>
                        <a:t> (5 horas)</a:t>
                      </a:r>
                    </a:p>
                    <a:p>
                      <a:pPr algn="l">
                        <a:lnSpc>
                          <a:spcPct val="115000"/>
                        </a:lnSpc>
                        <a:spcAft>
                          <a:spcPts val="1000"/>
                        </a:spcAft>
                      </a:pPr>
                      <a:r>
                        <a:rPr lang="es-ES" sz="1400" dirty="0">
                          <a:effectLst/>
                        </a:rPr>
                        <a:t>Implementar interfaz de usuario (4 horas)</a:t>
                      </a:r>
                      <a:endParaRPr lang="es-ES" sz="1400" dirty="0">
                        <a:solidFill>
                          <a:srgbClr val="FFFFFF"/>
                        </a:solidFill>
                        <a:effectLst/>
                        <a:latin typeface="Zizou Slab Light"/>
                        <a:ea typeface="Times New Roman" panose="02020603050405020304" pitchFamily="18" charset="0"/>
                        <a:cs typeface="Times New Roman" panose="02020603050405020304" pitchFamily="18" charset="0"/>
                      </a:endParaRPr>
                    </a:p>
                  </a:txBody>
                  <a:tcPr marL="27953" marR="27953" marT="0" marB="0"/>
                </a:tc>
                <a:extLst>
                  <a:ext uri="{0D108BD9-81ED-4DB2-BD59-A6C34878D82A}">
                    <a16:rowId xmlns:a16="http://schemas.microsoft.com/office/drawing/2014/main" val="1611095952"/>
                  </a:ext>
                </a:extLst>
              </a:tr>
            </a:tbl>
          </a:graphicData>
        </a:graphic>
      </p:graphicFrame>
    </p:spTree>
    <p:extLst>
      <p:ext uri="{BB962C8B-B14F-4D97-AF65-F5344CB8AC3E}">
        <p14:creationId xmlns:p14="http://schemas.microsoft.com/office/powerpoint/2010/main" val="900978823"/>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a 1">
            <a:extLst>
              <a:ext uri="{FF2B5EF4-FFF2-40B4-BE49-F238E27FC236}">
                <a16:creationId xmlns:a16="http://schemas.microsoft.com/office/drawing/2014/main" id="{F3A38C55-4BBF-4510-B352-2D7E9C016035}"/>
              </a:ext>
            </a:extLst>
          </p:cNvPr>
          <p:cNvGraphicFramePr>
            <a:graphicFrameLocks noGrp="1"/>
          </p:cNvGraphicFramePr>
          <p:nvPr>
            <p:extLst>
              <p:ext uri="{D42A27DB-BD31-4B8C-83A1-F6EECF244321}">
                <p14:modId xmlns:p14="http://schemas.microsoft.com/office/powerpoint/2010/main" val="2454385962"/>
              </p:ext>
            </p:extLst>
          </p:nvPr>
        </p:nvGraphicFramePr>
        <p:xfrm>
          <a:off x="393700" y="266700"/>
          <a:ext cx="12458700" cy="9359901"/>
        </p:xfrm>
        <a:graphic>
          <a:graphicData uri="http://schemas.openxmlformats.org/drawingml/2006/table">
            <a:tbl>
              <a:tblPr firstRow="1" firstCol="1" bandRow="1">
                <a:tableStyleId>{5940675A-B579-460E-94D1-54222C63F5DA}</a:tableStyleId>
              </a:tblPr>
              <a:tblGrid>
                <a:gridCol w="1778769">
                  <a:extLst>
                    <a:ext uri="{9D8B030D-6E8A-4147-A177-3AD203B41FA5}">
                      <a16:colId xmlns:a16="http://schemas.microsoft.com/office/drawing/2014/main" val="281414589"/>
                    </a:ext>
                  </a:extLst>
                </a:gridCol>
                <a:gridCol w="1482656">
                  <a:extLst>
                    <a:ext uri="{9D8B030D-6E8A-4147-A177-3AD203B41FA5}">
                      <a16:colId xmlns:a16="http://schemas.microsoft.com/office/drawing/2014/main" val="1023367208"/>
                    </a:ext>
                  </a:extLst>
                </a:gridCol>
                <a:gridCol w="2819870">
                  <a:extLst>
                    <a:ext uri="{9D8B030D-6E8A-4147-A177-3AD203B41FA5}">
                      <a16:colId xmlns:a16="http://schemas.microsoft.com/office/drawing/2014/main" val="1995948054"/>
                    </a:ext>
                  </a:extLst>
                </a:gridCol>
                <a:gridCol w="3114935">
                  <a:extLst>
                    <a:ext uri="{9D8B030D-6E8A-4147-A177-3AD203B41FA5}">
                      <a16:colId xmlns:a16="http://schemas.microsoft.com/office/drawing/2014/main" val="534839021"/>
                    </a:ext>
                  </a:extLst>
                </a:gridCol>
                <a:gridCol w="3262470">
                  <a:extLst>
                    <a:ext uri="{9D8B030D-6E8A-4147-A177-3AD203B41FA5}">
                      <a16:colId xmlns:a16="http://schemas.microsoft.com/office/drawing/2014/main" val="3256783781"/>
                    </a:ext>
                  </a:extLst>
                </a:gridCol>
              </a:tblGrid>
              <a:tr h="2985020">
                <a:tc>
                  <a:txBody>
                    <a:bodyPr/>
                    <a:lstStyle/>
                    <a:p>
                      <a:pPr algn="l">
                        <a:lnSpc>
                          <a:spcPct val="115000"/>
                        </a:lnSpc>
                        <a:spcAft>
                          <a:spcPts val="1000"/>
                        </a:spcAft>
                      </a:pPr>
                      <a:r>
                        <a:rPr lang="es-ES" sz="1600">
                          <a:effectLst/>
                        </a:rPr>
                        <a:t>HU10</a:t>
                      </a:r>
                      <a:endParaRPr lang="es-ES" sz="1600">
                        <a:solidFill>
                          <a:srgbClr val="FFFFFF"/>
                        </a:solidFill>
                        <a:effectLst/>
                        <a:latin typeface="Zizou Slab Light"/>
                        <a:ea typeface="Times New Roman" panose="02020603050405020304" pitchFamily="18" charset="0"/>
                        <a:cs typeface="Times New Roman" panose="02020603050405020304" pitchFamily="18" charset="0"/>
                      </a:endParaRPr>
                    </a:p>
                  </a:txBody>
                  <a:tcPr marL="46455" marR="46455" marT="0" marB="0"/>
                </a:tc>
                <a:tc>
                  <a:txBody>
                    <a:bodyPr/>
                    <a:lstStyle/>
                    <a:p>
                      <a:pPr algn="l">
                        <a:lnSpc>
                          <a:spcPct val="115000"/>
                        </a:lnSpc>
                        <a:spcAft>
                          <a:spcPts val="1000"/>
                        </a:spcAft>
                      </a:pPr>
                      <a:r>
                        <a:rPr lang="es-ES" sz="1600">
                          <a:effectLst/>
                        </a:rPr>
                        <a:t>Consultar lista de pasajeros</a:t>
                      </a:r>
                      <a:endParaRPr lang="es-ES" sz="1600">
                        <a:solidFill>
                          <a:srgbClr val="FFFFFF"/>
                        </a:solidFill>
                        <a:effectLst/>
                        <a:latin typeface="Zizou Slab Light"/>
                        <a:ea typeface="Times New Roman" panose="02020603050405020304" pitchFamily="18" charset="0"/>
                        <a:cs typeface="Times New Roman" panose="02020603050405020304" pitchFamily="18" charset="0"/>
                      </a:endParaRPr>
                    </a:p>
                  </a:txBody>
                  <a:tcPr marL="46455" marR="46455" marT="0" marB="0"/>
                </a:tc>
                <a:tc>
                  <a:txBody>
                    <a:bodyPr/>
                    <a:lstStyle/>
                    <a:p>
                      <a:pPr algn="l">
                        <a:lnSpc>
                          <a:spcPct val="115000"/>
                        </a:lnSpc>
                        <a:spcAft>
                          <a:spcPts val="1000"/>
                        </a:spcAft>
                      </a:pPr>
                      <a:r>
                        <a:rPr lang="es-ES" sz="1600">
                          <a:effectLst/>
                        </a:rPr>
                        <a:t>Como estudiante de la UPC con función de conductor, quiero obtener la información de los pasajeros que han solicitado mi servicio de colectivo para saber y conocer a que personas estoy llevando en mi auto.</a:t>
                      </a:r>
                      <a:endParaRPr lang="es-ES" sz="1600">
                        <a:solidFill>
                          <a:srgbClr val="FFFFFF"/>
                        </a:solidFill>
                        <a:effectLst/>
                        <a:latin typeface="Zizou Slab Light"/>
                        <a:ea typeface="Times New Roman" panose="02020603050405020304" pitchFamily="18" charset="0"/>
                        <a:cs typeface="Times New Roman" panose="02020603050405020304" pitchFamily="18" charset="0"/>
                      </a:endParaRPr>
                    </a:p>
                  </a:txBody>
                  <a:tcPr marL="46455" marR="46455" marT="0" marB="0"/>
                </a:tc>
                <a:tc>
                  <a:txBody>
                    <a:bodyPr/>
                    <a:lstStyle/>
                    <a:p>
                      <a:pPr algn="l">
                        <a:lnSpc>
                          <a:spcPct val="115000"/>
                        </a:lnSpc>
                        <a:spcAft>
                          <a:spcPts val="1000"/>
                        </a:spcAft>
                      </a:pPr>
                      <a:r>
                        <a:rPr lang="es-ES" sz="1600">
                          <a:effectLst/>
                        </a:rPr>
                        <a:t>Dado que un estudiante con función de conductor se encuentre en el apartado del viaje, cuando este visualice algún viaje publicado y seleccione “Ver lista de pasajeros”, entonces visualizará en una los nombres, apellidos y códigos de los pasajeros.</a:t>
                      </a:r>
                      <a:endParaRPr lang="es-ES" sz="1600">
                        <a:solidFill>
                          <a:srgbClr val="FFFFFF"/>
                        </a:solidFill>
                        <a:effectLst/>
                        <a:latin typeface="Zizou Slab Light"/>
                        <a:ea typeface="Times New Roman" panose="02020603050405020304" pitchFamily="18" charset="0"/>
                        <a:cs typeface="Times New Roman" panose="02020603050405020304" pitchFamily="18" charset="0"/>
                      </a:endParaRPr>
                    </a:p>
                  </a:txBody>
                  <a:tcPr marL="46455" marR="46455" marT="0" marB="0"/>
                </a:tc>
                <a:tc>
                  <a:txBody>
                    <a:bodyPr/>
                    <a:lstStyle/>
                    <a:p>
                      <a:pPr marL="342900" lvl="0" indent="-342900" algn="l">
                        <a:lnSpc>
                          <a:spcPct val="115000"/>
                        </a:lnSpc>
                        <a:spcAft>
                          <a:spcPts val="1000"/>
                        </a:spcAft>
                        <a:buFont typeface="Symbol" panose="05050102010706020507" pitchFamily="18" charset="2"/>
                        <a:buChar char=""/>
                      </a:pPr>
                      <a:r>
                        <a:rPr lang="es-ES" sz="1600">
                          <a:effectLst/>
                        </a:rPr>
                        <a:t>Implementar interfaz de usuario (4 horas)</a:t>
                      </a:r>
                    </a:p>
                    <a:p>
                      <a:pPr algn="l">
                        <a:lnSpc>
                          <a:spcPct val="115000"/>
                        </a:lnSpc>
                        <a:spcAft>
                          <a:spcPts val="1000"/>
                        </a:spcAft>
                      </a:pPr>
                      <a:r>
                        <a:rPr lang="es-ES" sz="1600">
                          <a:effectLst/>
                        </a:rPr>
                        <a:t>Desarrollar el endpoint que permita visualizar los pasajeros asignados a un determinado viaje (5 horas)</a:t>
                      </a:r>
                      <a:endParaRPr lang="es-ES" sz="1600">
                        <a:solidFill>
                          <a:srgbClr val="FFFFFF"/>
                        </a:solidFill>
                        <a:effectLst/>
                        <a:latin typeface="Zizou Slab Light"/>
                        <a:ea typeface="Times New Roman" panose="02020603050405020304" pitchFamily="18" charset="0"/>
                        <a:cs typeface="Times New Roman" panose="02020603050405020304" pitchFamily="18" charset="0"/>
                      </a:endParaRPr>
                    </a:p>
                  </a:txBody>
                  <a:tcPr marL="46455" marR="46455" marT="0" marB="0"/>
                </a:tc>
                <a:extLst>
                  <a:ext uri="{0D108BD9-81ED-4DB2-BD59-A6C34878D82A}">
                    <a16:rowId xmlns:a16="http://schemas.microsoft.com/office/drawing/2014/main" val="3774061548"/>
                  </a:ext>
                </a:extLst>
              </a:tr>
              <a:tr h="2985020">
                <a:tc>
                  <a:txBody>
                    <a:bodyPr/>
                    <a:lstStyle/>
                    <a:p>
                      <a:pPr algn="l">
                        <a:lnSpc>
                          <a:spcPct val="115000"/>
                        </a:lnSpc>
                        <a:spcAft>
                          <a:spcPts val="1000"/>
                        </a:spcAft>
                      </a:pPr>
                      <a:r>
                        <a:rPr lang="es-ES" sz="1600">
                          <a:effectLst/>
                        </a:rPr>
                        <a:t>HU11</a:t>
                      </a:r>
                      <a:endParaRPr lang="es-ES" sz="1600">
                        <a:solidFill>
                          <a:srgbClr val="FFFFFF"/>
                        </a:solidFill>
                        <a:effectLst/>
                        <a:latin typeface="Zizou Slab Light"/>
                        <a:ea typeface="Times New Roman" panose="02020603050405020304" pitchFamily="18" charset="0"/>
                        <a:cs typeface="Times New Roman" panose="02020603050405020304" pitchFamily="18" charset="0"/>
                      </a:endParaRPr>
                    </a:p>
                  </a:txBody>
                  <a:tcPr marL="46455" marR="46455" marT="0" marB="0"/>
                </a:tc>
                <a:tc>
                  <a:txBody>
                    <a:bodyPr/>
                    <a:lstStyle/>
                    <a:p>
                      <a:pPr algn="l">
                        <a:lnSpc>
                          <a:spcPct val="115000"/>
                        </a:lnSpc>
                        <a:spcAft>
                          <a:spcPts val="1000"/>
                        </a:spcAft>
                      </a:pPr>
                      <a:r>
                        <a:rPr lang="es-ES" sz="1600">
                          <a:effectLst/>
                        </a:rPr>
                        <a:t>Actualizar estado de pasajero</a:t>
                      </a:r>
                      <a:endParaRPr lang="es-ES" sz="1600">
                        <a:solidFill>
                          <a:srgbClr val="FFFFFF"/>
                        </a:solidFill>
                        <a:effectLst/>
                        <a:latin typeface="Zizou Slab Light"/>
                        <a:ea typeface="Times New Roman" panose="02020603050405020304" pitchFamily="18" charset="0"/>
                        <a:cs typeface="Times New Roman" panose="02020603050405020304" pitchFamily="18" charset="0"/>
                      </a:endParaRPr>
                    </a:p>
                  </a:txBody>
                  <a:tcPr marL="46455" marR="46455" marT="0" marB="0"/>
                </a:tc>
                <a:tc>
                  <a:txBody>
                    <a:bodyPr/>
                    <a:lstStyle/>
                    <a:p>
                      <a:pPr algn="l">
                        <a:lnSpc>
                          <a:spcPct val="115000"/>
                        </a:lnSpc>
                        <a:spcAft>
                          <a:spcPts val="1000"/>
                        </a:spcAft>
                      </a:pPr>
                      <a:r>
                        <a:rPr lang="es-ES" sz="1600">
                          <a:effectLst/>
                        </a:rPr>
                        <a:t>Como estudiante de la UPC con función de conductor, quiero especificar qué pasajero de mi lista ha sido recogido en un viaje específico para que no haya inconvenientes con cuestiones de pago y con la administración de la aplicación.</a:t>
                      </a:r>
                      <a:endParaRPr lang="es-ES" sz="1600">
                        <a:solidFill>
                          <a:srgbClr val="FFFFFF"/>
                        </a:solidFill>
                        <a:effectLst/>
                        <a:latin typeface="Zizou Slab Light"/>
                        <a:ea typeface="Times New Roman" panose="02020603050405020304" pitchFamily="18" charset="0"/>
                        <a:cs typeface="Times New Roman" panose="02020603050405020304" pitchFamily="18" charset="0"/>
                      </a:endParaRPr>
                    </a:p>
                  </a:txBody>
                  <a:tcPr marL="46455" marR="46455" marT="0" marB="0"/>
                </a:tc>
                <a:tc>
                  <a:txBody>
                    <a:bodyPr/>
                    <a:lstStyle/>
                    <a:p>
                      <a:pPr algn="l">
                        <a:lnSpc>
                          <a:spcPct val="115000"/>
                        </a:lnSpc>
                        <a:spcAft>
                          <a:spcPts val="1000"/>
                        </a:spcAft>
                      </a:pPr>
                      <a:r>
                        <a:rPr lang="es-ES" sz="1600">
                          <a:effectLst/>
                        </a:rPr>
                        <a:t>Dado que un estudiante conductor se encuentre en la pestaña de un viaje, cuando este revise la lista de pasajeros, entonces podrá marcar quién de ellos ya se encuentra en el auto y actualizar el estado del pasajero a “Recogido”.</a:t>
                      </a:r>
                      <a:endParaRPr lang="es-ES" sz="1600">
                        <a:solidFill>
                          <a:srgbClr val="FFFFFF"/>
                        </a:solidFill>
                        <a:effectLst/>
                        <a:latin typeface="Zizou Slab Light"/>
                        <a:ea typeface="Times New Roman" panose="02020603050405020304" pitchFamily="18" charset="0"/>
                        <a:cs typeface="Times New Roman" panose="02020603050405020304" pitchFamily="18" charset="0"/>
                      </a:endParaRPr>
                    </a:p>
                  </a:txBody>
                  <a:tcPr marL="46455" marR="46455" marT="0" marB="0"/>
                </a:tc>
                <a:tc>
                  <a:txBody>
                    <a:bodyPr/>
                    <a:lstStyle/>
                    <a:p>
                      <a:pPr marL="342900" lvl="0" indent="-342900" algn="l">
                        <a:lnSpc>
                          <a:spcPct val="115000"/>
                        </a:lnSpc>
                        <a:spcAft>
                          <a:spcPts val="1000"/>
                        </a:spcAft>
                        <a:buFont typeface="Symbol" panose="05050102010706020507" pitchFamily="18" charset="2"/>
                        <a:buChar char=""/>
                      </a:pPr>
                      <a:r>
                        <a:rPr lang="es-ES" sz="1600">
                          <a:effectLst/>
                        </a:rPr>
                        <a:t>Implementar la interfaz de actualización de estado de pasajero (5 horas)</a:t>
                      </a:r>
                    </a:p>
                    <a:p>
                      <a:pPr algn="l">
                        <a:lnSpc>
                          <a:spcPct val="115000"/>
                        </a:lnSpc>
                        <a:spcAft>
                          <a:spcPts val="1000"/>
                        </a:spcAft>
                      </a:pPr>
                      <a:r>
                        <a:rPr lang="es-ES" sz="1600">
                          <a:effectLst/>
                        </a:rPr>
                        <a:t>Desarrollar el endpoint que modifique los estados de usuarios (4 horas)</a:t>
                      </a:r>
                      <a:endParaRPr lang="es-ES" sz="1600">
                        <a:solidFill>
                          <a:srgbClr val="FFFFFF"/>
                        </a:solidFill>
                        <a:effectLst/>
                        <a:latin typeface="Zizou Slab Light"/>
                        <a:ea typeface="Times New Roman" panose="02020603050405020304" pitchFamily="18" charset="0"/>
                        <a:cs typeface="Times New Roman" panose="02020603050405020304" pitchFamily="18" charset="0"/>
                      </a:endParaRPr>
                    </a:p>
                  </a:txBody>
                  <a:tcPr marL="46455" marR="46455" marT="0" marB="0"/>
                </a:tc>
                <a:extLst>
                  <a:ext uri="{0D108BD9-81ED-4DB2-BD59-A6C34878D82A}">
                    <a16:rowId xmlns:a16="http://schemas.microsoft.com/office/drawing/2014/main" val="4034234638"/>
                  </a:ext>
                </a:extLst>
              </a:tr>
              <a:tr h="3389861">
                <a:tc>
                  <a:txBody>
                    <a:bodyPr/>
                    <a:lstStyle/>
                    <a:p>
                      <a:pPr algn="l">
                        <a:lnSpc>
                          <a:spcPct val="115000"/>
                        </a:lnSpc>
                        <a:spcAft>
                          <a:spcPts val="1000"/>
                        </a:spcAft>
                      </a:pPr>
                      <a:r>
                        <a:rPr lang="es-ES" sz="1600">
                          <a:effectLst/>
                        </a:rPr>
                        <a:t>HU12</a:t>
                      </a:r>
                      <a:endParaRPr lang="es-ES" sz="1600">
                        <a:solidFill>
                          <a:srgbClr val="FFFFFF"/>
                        </a:solidFill>
                        <a:effectLst/>
                        <a:latin typeface="Zizou Slab Light"/>
                        <a:ea typeface="Times New Roman" panose="02020603050405020304" pitchFamily="18" charset="0"/>
                        <a:cs typeface="Times New Roman" panose="02020603050405020304" pitchFamily="18" charset="0"/>
                      </a:endParaRPr>
                    </a:p>
                  </a:txBody>
                  <a:tcPr marL="46455" marR="46455" marT="0" marB="0"/>
                </a:tc>
                <a:tc>
                  <a:txBody>
                    <a:bodyPr/>
                    <a:lstStyle/>
                    <a:p>
                      <a:pPr algn="l">
                        <a:lnSpc>
                          <a:spcPct val="115000"/>
                        </a:lnSpc>
                        <a:spcAft>
                          <a:spcPts val="1000"/>
                        </a:spcAft>
                      </a:pPr>
                      <a:r>
                        <a:rPr lang="es-ES" sz="1600">
                          <a:effectLst/>
                        </a:rPr>
                        <a:t>Actualizar estado de viaje</a:t>
                      </a:r>
                      <a:endParaRPr lang="es-ES" sz="1600">
                        <a:solidFill>
                          <a:srgbClr val="FFFFFF"/>
                        </a:solidFill>
                        <a:effectLst/>
                        <a:latin typeface="Zizou Slab Light"/>
                        <a:ea typeface="Times New Roman" panose="02020603050405020304" pitchFamily="18" charset="0"/>
                        <a:cs typeface="Times New Roman" panose="02020603050405020304" pitchFamily="18" charset="0"/>
                      </a:endParaRPr>
                    </a:p>
                  </a:txBody>
                  <a:tcPr marL="46455" marR="46455" marT="0" marB="0"/>
                </a:tc>
                <a:tc>
                  <a:txBody>
                    <a:bodyPr/>
                    <a:lstStyle/>
                    <a:p>
                      <a:pPr algn="l">
                        <a:lnSpc>
                          <a:spcPct val="115000"/>
                        </a:lnSpc>
                        <a:spcAft>
                          <a:spcPts val="1000"/>
                        </a:spcAft>
                      </a:pPr>
                      <a:r>
                        <a:rPr lang="es-ES" sz="1600">
                          <a:effectLst/>
                        </a:rPr>
                        <a:t>Como estudiante de la UPC con función de conductor, quiero notificar a los usuarios y a los administradores de la aplicación que un viaje si un viaje ha iniciado o si ha finalizado para que se monitoree que estoy cumpliendo mi rol como conductor de UPCRide.</a:t>
                      </a:r>
                      <a:endParaRPr lang="es-ES" sz="1600">
                        <a:solidFill>
                          <a:srgbClr val="FFFFFF"/>
                        </a:solidFill>
                        <a:effectLst/>
                        <a:latin typeface="Zizou Slab Light"/>
                        <a:ea typeface="Times New Roman" panose="02020603050405020304" pitchFamily="18" charset="0"/>
                        <a:cs typeface="Times New Roman" panose="02020603050405020304" pitchFamily="18" charset="0"/>
                      </a:endParaRPr>
                    </a:p>
                  </a:txBody>
                  <a:tcPr marL="46455" marR="46455" marT="0" marB="0"/>
                </a:tc>
                <a:tc>
                  <a:txBody>
                    <a:bodyPr/>
                    <a:lstStyle/>
                    <a:p>
                      <a:pPr algn="l">
                        <a:lnSpc>
                          <a:spcPct val="115000"/>
                        </a:lnSpc>
                        <a:spcAft>
                          <a:spcPts val="1000"/>
                        </a:spcAft>
                      </a:pPr>
                      <a:r>
                        <a:rPr lang="es-ES" sz="1600">
                          <a:effectLst/>
                        </a:rPr>
                        <a:t>Dado que un estudiante conductor visualice un viaje publicado, cuando este seleccione la opción “Cambiar estado”, entonces si recién se iniciará el viaje, se cambiará el estado a “En curso”, y si ya se finalizó el viaje, cambiará el estado a “Finalizado”.</a:t>
                      </a:r>
                      <a:endParaRPr lang="es-ES" sz="1600">
                        <a:solidFill>
                          <a:srgbClr val="FFFFFF"/>
                        </a:solidFill>
                        <a:effectLst/>
                        <a:latin typeface="Zizou Slab Light"/>
                        <a:ea typeface="Times New Roman" panose="02020603050405020304" pitchFamily="18" charset="0"/>
                        <a:cs typeface="Times New Roman" panose="02020603050405020304" pitchFamily="18" charset="0"/>
                      </a:endParaRPr>
                    </a:p>
                  </a:txBody>
                  <a:tcPr marL="46455" marR="46455" marT="0" marB="0"/>
                </a:tc>
                <a:tc>
                  <a:txBody>
                    <a:bodyPr/>
                    <a:lstStyle/>
                    <a:p>
                      <a:pPr marL="342900" lvl="0" indent="-342900" algn="l">
                        <a:lnSpc>
                          <a:spcPct val="115000"/>
                        </a:lnSpc>
                        <a:spcAft>
                          <a:spcPts val="1000"/>
                        </a:spcAft>
                        <a:buFont typeface="Symbol" panose="05050102010706020507" pitchFamily="18" charset="2"/>
                        <a:buChar char=""/>
                      </a:pPr>
                      <a:r>
                        <a:rPr lang="es-ES" sz="1600" dirty="0">
                          <a:effectLst/>
                        </a:rPr>
                        <a:t>Implementar interfaz de usuario</a:t>
                      </a:r>
                    </a:p>
                    <a:p>
                      <a:pPr marL="342900" lvl="0" indent="-342900" algn="l">
                        <a:lnSpc>
                          <a:spcPct val="115000"/>
                        </a:lnSpc>
                        <a:spcAft>
                          <a:spcPts val="1000"/>
                        </a:spcAft>
                        <a:buFont typeface="Symbol" panose="05050102010706020507" pitchFamily="18" charset="2"/>
                        <a:buChar char=""/>
                      </a:pPr>
                      <a:r>
                        <a:rPr lang="es-ES" sz="1600" dirty="0">
                          <a:effectLst/>
                        </a:rPr>
                        <a:t>Desarrollar el </a:t>
                      </a:r>
                      <a:r>
                        <a:rPr lang="es-ES" sz="1600" dirty="0" err="1">
                          <a:effectLst/>
                        </a:rPr>
                        <a:t>endpoint</a:t>
                      </a:r>
                      <a:r>
                        <a:rPr lang="es-ES" sz="1600" dirty="0">
                          <a:effectLst/>
                        </a:rPr>
                        <a:t> para poder actualizar el estado de un viaje determinado (4 horas)</a:t>
                      </a:r>
                      <a:endParaRPr lang="es-ES" sz="1600" dirty="0">
                        <a:solidFill>
                          <a:srgbClr val="FFFFFF"/>
                        </a:solidFill>
                        <a:effectLst/>
                        <a:latin typeface="Zizou Slab Light"/>
                        <a:ea typeface="Times New Roman" panose="02020603050405020304" pitchFamily="18" charset="0"/>
                        <a:cs typeface="Times New Roman" panose="02020603050405020304" pitchFamily="18" charset="0"/>
                      </a:endParaRPr>
                    </a:p>
                  </a:txBody>
                  <a:tcPr marL="46455" marR="46455" marT="0" marB="0"/>
                </a:tc>
                <a:extLst>
                  <a:ext uri="{0D108BD9-81ED-4DB2-BD59-A6C34878D82A}">
                    <a16:rowId xmlns:a16="http://schemas.microsoft.com/office/drawing/2014/main" val="2951848276"/>
                  </a:ext>
                </a:extLst>
              </a:tr>
            </a:tbl>
          </a:graphicData>
        </a:graphic>
      </p:graphicFrame>
    </p:spTree>
    <p:extLst>
      <p:ext uri="{BB962C8B-B14F-4D97-AF65-F5344CB8AC3E}">
        <p14:creationId xmlns:p14="http://schemas.microsoft.com/office/powerpoint/2010/main" val="1837289157"/>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l finalizar la sesión …">
            <a:extLst>
              <a:ext uri="{FF2B5EF4-FFF2-40B4-BE49-F238E27FC236}">
                <a16:creationId xmlns:a16="http://schemas.microsoft.com/office/drawing/2014/main" id="{84074701-36B6-4C0B-A01E-A63090EA2DAB}"/>
              </a:ext>
            </a:extLst>
          </p:cNvPr>
          <p:cNvSpPr txBox="1"/>
          <p:nvPr/>
        </p:nvSpPr>
        <p:spPr>
          <a:xfrm>
            <a:off x="4434652" y="4162979"/>
            <a:ext cx="4289637" cy="6565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3600" b="0">
                <a:solidFill>
                  <a:srgbClr val="FFFFFF"/>
                </a:solidFill>
                <a:latin typeface="Zizou Slab Light"/>
                <a:ea typeface="Zizou Slab Light"/>
                <a:cs typeface="Zizou Slab Light"/>
                <a:sym typeface="Zizou Slab Light"/>
              </a:defRPr>
            </a:lvl1pPr>
          </a:lstStyle>
          <a:p>
            <a:pPr algn="ctr"/>
            <a:r>
              <a:rPr lang="es-MX" dirty="0">
                <a:solidFill>
                  <a:schemeClr val="tx2"/>
                </a:solidFill>
              </a:rPr>
              <a:t>USER FLOW DIAGRAM</a:t>
            </a:r>
            <a:endParaRPr dirty="0">
              <a:solidFill>
                <a:schemeClr val="tx2"/>
              </a:solidFill>
            </a:endParaRPr>
          </a:p>
        </p:txBody>
      </p:sp>
    </p:spTree>
    <p:extLst>
      <p:ext uri="{BB962C8B-B14F-4D97-AF65-F5344CB8AC3E}">
        <p14:creationId xmlns:p14="http://schemas.microsoft.com/office/powerpoint/2010/main" val="3818040496"/>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372ADA6-40EC-4D8E-A4CE-7BB987C11D0A}"/>
              </a:ext>
            </a:extLst>
          </p:cNvPr>
          <p:cNvPicPr/>
          <p:nvPr/>
        </p:nvPicPr>
        <p:blipFill>
          <a:blip r:embed="rId2"/>
          <a:stretch>
            <a:fillRect/>
          </a:stretch>
        </p:blipFill>
        <p:spPr>
          <a:xfrm>
            <a:off x="1305592" y="1616765"/>
            <a:ext cx="10393616" cy="6520069"/>
          </a:xfrm>
          <a:prstGeom prst="rect">
            <a:avLst/>
          </a:prstGeom>
        </p:spPr>
      </p:pic>
    </p:spTree>
    <p:extLst>
      <p:ext uri="{BB962C8B-B14F-4D97-AF65-F5344CB8AC3E}">
        <p14:creationId xmlns:p14="http://schemas.microsoft.com/office/powerpoint/2010/main" val="12605937"/>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7D77AA3-C28D-44C0-B094-AEE91DA76180}"/>
              </a:ext>
            </a:extLst>
          </p:cNvPr>
          <p:cNvPicPr/>
          <p:nvPr/>
        </p:nvPicPr>
        <p:blipFill>
          <a:blip r:embed="rId2"/>
          <a:stretch>
            <a:fillRect/>
          </a:stretch>
        </p:blipFill>
        <p:spPr>
          <a:xfrm>
            <a:off x="644986" y="2029446"/>
            <a:ext cx="11714828" cy="5694708"/>
          </a:xfrm>
          <a:prstGeom prst="rect">
            <a:avLst/>
          </a:prstGeom>
        </p:spPr>
      </p:pic>
    </p:spTree>
    <p:extLst>
      <p:ext uri="{BB962C8B-B14F-4D97-AF65-F5344CB8AC3E}">
        <p14:creationId xmlns:p14="http://schemas.microsoft.com/office/powerpoint/2010/main" val="3783895628"/>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0" name="Al finalizar la sesión …"/>
          <p:cNvSpPr txBox="1"/>
          <p:nvPr/>
        </p:nvSpPr>
        <p:spPr>
          <a:xfrm>
            <a:off x="4972447" y="4162979"/>
            <a:ext cx="3214021" cy="6565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3600" b="0">
                <a:solidFill>
                  <a:srgbClr val="FFFFFF"/>
                </a:solidFill>
                <a:latin typeface="Zizou Slab Light"/>
                <a:ea typeface="Zizou Slab Light"/>
                <a:cs typeface="Zizou Slab Light"/>
                <a:sym typeface="Zizou Slab Light"/>
              </a:defRPr>
            </a:lvl1pPr>
          </a:lstStyle>
          <a:p>
            <a:pPr algn="ctr"/>
            <a:r>
              <a:rPr lang="es-MX" dirty="0">
                <a:solidFill>
                  <a:schemeClr val="tx2"/>
                </a:solidFill>
              </a:rPr>
              <a:t>INTRODUCCIÓN</a:t>
            </a:r>
            <a:endParaRPr dirty="0">
              <a:solidFill>
                <a:schemeClr val="tx2"/>
              </a:solidFill>
            </a:endParaRPr>
          </a:p>
        </p:txBody>
      </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B540E40-1C4D-47E8-9CD2-282891D75DAE}"/>
              </a:ext>
            </a:extLst>
          </p:cNvPr>
          <p:cNvPicPr/>
          <p:nvPr/>
        </p:nvPicPr>
        <p:blipFill>
          <a:blip r:embed="rId2"/>
          <a:stretch>
            <a:fillRect/>
          </a:stretch>
        </p:blipFill>
        <p:spPr>
          <a:xfrm>
            <a:off x="826758" y="2169788"/>
            <a:ext cx="11351284" cy="5414023"/>
          </a:xfrm>
          <a:prstGeom prst="rect">
            <a:avLst/>
          </a:prstGeom>
        </p:spPr>
      </p:pic>
    </p:spTree>
    <p:extLst>
      <p:ext uri="{BB962C8B-B14F-4D97-AF65-F5344CB8AC3E}">
        <p14:creationId xmlns:p14="http://schemas.microsoft.com/office/powerpoint/2010/main" val="3836011910"/>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6F2A87C-F68A-4A22-ABCC-B744ED3C3264}"/>
              </a:ext>
            </a:extLst>
          </p:cNvPr>
          <p:cNvPicPr/>
          <p:nvPr/>
        </p:nvPicPr>
        <p:blipFill>
          <a:blip r:embed="rId2"/>
          <a:stretch>
            <a:fillRect/>
          </a:stretch>
        </p:blipFill>
        <p:spPr>
          <a:xfrm>
            <a:off x="1205233" y="1299506"/>
            <a:ext cx="10594333" cy="7154587"/>
          </a:xfrm>
          <a:prstGeom prst="rect">
            <a:avLst/>
          </a:prstGeom>
        </p:spPr>
      </p:pic>
    </p:spTree>
    <p:extLst>
      <p:ext uri="{BB962C8B-B14F-4D97-AF65-F5344CB8AC3E}">
        <p14:creationId xmlns:p14="http://schemas.microsoft.com/office/powerpoint/2010/main" val="2485107226"/>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48E6D9B-9E69-4B73-9729-B08A1D6D6C7C}"/>
              </a:ext>
            </a:extLst>
          </p:cNvPr>
          <p:cNvPicPr/>
          <p:nvPr/>
        </p:nvPicPr>
        <p:blipFill>
          <a:blip r:embed="rId2"/>
          <a:stretch>
            <a:fillRect/>
          </a:stretch>
        </p:blipFill>
        <p:spPr>
          <a:xfrm>
            <a:off x="1100331" y="2229326"/>
            <a:ext cx="11552612" cy="5294947"/>
          </a:xfrm>
          <a:prstGeom prst="rect">
            <a:avLst/>
          </a:prstGeom>
        </p:spPr>
      </p:pic>
    </p:spTree>
    <p:extLst>
      <p:ext uri="{BB962C8B-B14F-4D97-AF65-F5344CB8AC3E}">
        <p14:creationId xmlns:p14="http://schemas.microsoft.com/office/powerpoint/2010/main" val="2560146035"/>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F8E3001-BBB3-41BB-8D5D-6088E6141C06}"/>
              </a:ext>
            </a:extLst>
          </p:cNvPr>
          <p:cNvPicPr/>
          <p:nvPr/>
        </p:nvPicPr>
        <p:blipFill>
          <a:blip r:embed="rId2"/>
          <a:stretch>
            <a:fillRect/>
          </a:stretch>
        </p:blipFill>
        <p:spPr>
          <a:xfrm>
            <a:off x="1008955" y="2357865"/>
            <a:ext cx="10986889" cy="5037869"/>
          </a:xfrm>
          <a:prstGeom prst="rect">
            <a:avLst/>
          </a:prstGeom>
        </p:spPr>
      </p:pic>
    </p:spTree>
    <p:extLst>
      <p:ext uri="{BB962C8B-B14F-4D97-AF65-F5344CB8AC3E}">
        <p14:creationId xmlns:p14="http://schemas.microsoft.com/office/powerpoint/2010/main" val="135105684"/>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AFE5383-DE9A-450A-A902-FA03C8952FDE}"/>
              </a:ext>
            </a:extLst>
          </p:cNvPr>
          <p:cNvPicPr/>
          <p:nvPr/>
        </p:nvPicPr>
        <p:blipFill>
          <a:blip r:embed="rId2"/>
          <a:stretch>
            <a:fillRect/>
          </a:stretch>
        </p:blipFill>
        <p:spPr>
          <a:xfrm>
            <a:off x="1625722" y="1644823"/>
            <a:ext cx="9753356" cy="6463954"/>
          </a:xfrm>
          <a:prstGeom prst="rect">
            <a:avLst/>
          </a:prstGeom>
        </p:spPr>
      </p:pic>
    </p:spTree>
    <p:extLst>
      <p:ext uri="{BB962C8B-B14F-4D97-AF65-F5344CB8AC3E}">
        <p14:creationId xmlns:p14="http://schemas.microsoft.com/office/powerpoint/2010/main" val="3879338449"/>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6F2D8AD4-7860-4F33-AAFC-4690040CC020}"/>
              </a:ext>
            </a:extLst>
          </p:cNvPr>
          <p:cNvSpPr/>
          <p:nvPr/>
        </p:nvSpPr>
        <p:spPr>
          <a:xfrm>
            <a:off x="614236" y="483271"/>
            <a:ext cx="5210081" cy="646331"/>
          </a:xfrm>
          <a:prstGeom prst="rect">
            <a:avLst/>
          </a:prstGeom>
        </p:spPr>
        <p:txBody>
          <a:bodyPr wrap="none">
            <a:spAutoFit/>
          </a:bodyPr>
          <a:lstStyle/>
          <a:p>
            <a:r>
              <a:rPr lang="es-ES" sz="3600" b="0" dirty="0">
                <a:solidFill>
                  <a:schemeClr val="tx2"/>
                </a:solidFill>
                <a:latin typeface="Zizou Slab Light"/>
              </a:rPr>
              <a:t>ARCHITECTURE OVERVIEW</a:t>
            </a:r>
          </a:p>
        </p:txBody>
      </p:sp>
      <p:pic>
        <p:nvPicPr>
          <p:cNvPr id="4" name="Picture 3" descr="A screenshot of a cell phone&#10;&#10;Description automatically generated">
            <a:extLst>
              <a:ext uri="{FF2B5EF4-FFF2-40B4-BE49-F238E27FC236}">
                <a16:creationId xmlns:a16="http://schemas.microsoft.com/office/drawing/2014/main" id="{98A52ADB-6AE6-4F5D-BA13-06790F251B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3090" y="1511625"/>
            <a:ext cx="9978619" cy="7680732"/>
          </a:xfrm>
          <a:prstGeom prst="rect">
            <a:avLst/>
          </a:prstGeom>
        </p:spPr>
      </p:pic>
    </p:spTree>
    <p:extLst>
      <p:ext uri="{BB962C8B-B14F-4D97-AF65-F5344CB8AC3E}">
        <p14:creationId xmlns:p14="http://schemas.microsoft.com/office/powerpoint/2010/main" val="1642262422"/>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6F2D8AD4-7860-4F33-AAFC-4690040CC020}"/>
              </a:ext>
            </a:extLst>
          </p:cNvPr>
          <p:cNvSpPr/>
          <p:nvPr/>
        </p:nvSpPr>
        <p:spPr>
          <a:xfrm>
            <a:off x="409389" y="483271"/>
            <a:ext cx="4400565" cy="646331"/>
          </a:xfrm>
          <a:prstGeom prst="rect">
            <a:avLst/>
          </a:prstGeom>
        </p:spPr>
        <p:txBody>
          <a:bodyPr wrap="none">
            <a:spAutoFit/>
          </a:bodyPr>
          <a:lstStyle/>
          <a:p>
            <a:r>
              <a:rPr lang="es-ES" sz="3600" b="0">
                <a:solidFill>
                  <a:schemeClr val="tx2"/>
                </a:solidFill>
                <a:latin typeface="Zizou Slab Light"/>
              </a:rPr>
              <a:t>DIAGRAMA DE CLASES</a:t>
            </a:r>
            <a:endParaRPr lang="es-ES" sz="3600" b="0" dirty="0">
              <a:solidFill>
                <a:schemeClr val="tx2"/>
              </a:solidFill>
              <a:latin typeface="Zizou Slab Light"/>
            </a:endParaRPr>
          </a:p>
        </p:txBody>
      </p:sp>
      <p:pic>
        <p:nvPicPr>
          <p:cNvPr id="4" name="Imagen 3">
            <a:extLst>
              <a:ext uri="{FF2B5EF4-FFF2-40B4-BE49-F238E27FC236}">
                <a16:creationId xmlns:a16="http://schemas.microsoft.com/office/drawing/2014/main" id="{8D85DB9A-2655-4BDB-9210-48F624F76A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50183" y="1018851"/>
            <a:ext cx="9704433" cy="8421291"/>
          </a:xfrm>
          <a:prstGeom prst="rect">
            <a:avLst/>
          </a:prstGeom>
        </p:spPr>
      </p:pic>
    </p:spTree>
    <p:extLst>
      <p:ext uri="{BB962C8B-B14F-4D97-AF65-F5344CB8AC3E}">
        <p14:creationId xmlns:p14="http://schemas.microsoft.com/office/powerpoint/2010/main" val="3447488281"/>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0292A6C6-E89E-4891-B381-063F7586E115}"/>
              </a:ext>
            </a:extLst>
          </p:cNvPr>
          <p:cNvSpPr/>
          <p:nvPr/>
        </p:nvSpPr>
        <p:spPr>
          <a:xfrm>
            <a:off x="325708" y="483271"/>
            <a:ext cx="6176692" cy="646331"/>
          </a:xfrm>
          <a:prstGeom prst="rect">
            <a:avLst/>
          </a:prstGeom>
        </p:spPr>
        <p:txBody>
          <a:bodyPr wrap="none">
            <a:spAutoFit/>
          </a:bodyPr>
          <a:lstStyle/>
          <a:p>
            <a:r>
              <a:rPr lang="es-ES" sz="3600" b="0" dirty="0">
                <a:solidFill>
                  <a:schemeClr val="tx2"/>
                </a:solidFill>
                <a:latin typeface="Zizou Slab Light"/>
              </a:rPr>
              <a:t>DIAGRAMA ENTIDAD-RELACIÓN</a:t>
            </a:r>
          </a:p>
        </p:txBody>
      </p:sp>
      <p:pic>
        <p:nvPicPr>
          <p:cNvPr id="4" name="Imagen 3">
            <a:extLst>
              <a:ext uri="{FF2B5EF4-FFF2-40B4-BE49-F238E27FC236}">
                <a16:creationId xmlns:a16="http://schemas.microsoft.com/office/drawing/2014/main" id="{A3DA4DC1-CFF4-499C-9749-672D9F2C3D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1947" y="1083165"/>
            <a:ext cx="11380906" cy="7587270"/>
          </a:xfrm>
          <a:prstGeom prst="rect">
            <a:avLst/>
          </a:prstGeom>
        </p:spPr>
      </p:pic>
    </p:spTree>
    <p:extLst>
      <p:ext uri="{BB962C8B-B14F-4D97-AF65-F5344CB8AC3E}">
        <p14:creationId xmlns:p14="http://schemas.microsoft.com/office/powerpoint/2010/main" val="2789328826"/>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0292A6C6-E89E-4891-B381-063F7586E115}"/>
              </a:ext>
            </a:extLst>
          </p:cNvPr>
          <p:cNvSpPr/>
          <p:nvPr/>
        </p:nvSpPr>
        <p:spPr>
          <a:xfrm>
            <a:off x="434446" y="476212"/>
            <a:ext cx="7629013" cy="646331"/>
          </a:xfrm>
          <a:prstGeom prst="rect">
            <a:avLst/>
          </a:prstGeom>
        </p:spPr>
        <p:txBody>
          <a:bodyPr wrap="none">
            <a:spAutoFit/>
          </a:bodyPr>
          <a:lstStyle/>
          <a:p>
            <a:r>
              <a:rPr lang="es-ES" sz="3600" b="0" dirty="0">
                <a:solidFill>
                  <a:schemeClr val="tx2"/>
                </a:solidFill>
                <a:latin typeface="Zizou Slab Light"/>
              </a:rPr>
              <a:t>PRODUCT BACKLOG CON USER STORIES</a:t>
            </a:r>
          </a:p>
        </p:txBody>
      </p:sp>
      <p:pic>
        <p:nvPicPr>
          <p:cNvPr id="5" name="Picture 4">
            <a:extLst>
              <a:ext uri="{FF2B5EF4-FFF2-40B4-BE49-F238E27FC236}">
                <a16:creationId xmlns:a16="http://schemas.microsoft.com/office/drawing/2014/main" id="{8536C636-913D-4184-AB0A-AFEFCF6FA8AA}"/>
              </a:ext>
            </a:extLst>
          </p:cNvPr>
          <p:cNvPicPr/>
          <p:nvPr/>
        </p:nvPicPr>
        <p:blipFill rotWithShape="1">
          <a:blip r:embed="rId2" cstate="print">
            <a:extLst>
              <a:ext uri="{28A0092B-C50C-407E-A947-70E740481C1C}">
                <a14:useLocalDpi xmlns:a14="http://schemas.microsoft.com/office/drawing/2010/main" val="0"/>
              </a:ext>
            </a:extLst>
          </a:blip>
          <a:srcRect t="11809" b="3596"/>
          <a:stretch/>
        </p:blipFill>
        <p:spPr bwMode="auto">
          <a:xfrm>
            <a:off x="914696" y="1931172"/>
            <a:ext cx="11175408" cy="5317767"/>
          </a:xfrm>
          <a:prstGeom prst="rect">
            <a:avLst/>
          </a:prstGeom>
          <a:ln>
            <a:noFill/>
          </a:ln>
          <a:extLst>
            <a:ext uri="{53640926-AAD7-44D8-BBD7-CCE9431645EC}">
              <a14:shadowObscured xmlns:a14="http://schemas.microsoft.com/office/drawing/2010/main"/>
            </a:ext>
          </a:extLst>
        </p:spPr>
      </p:pic>
      <p:sp>
        <p:nvSpPr>
          <p:cNvPr id="3" name="Rectangle 2">
            <a:extLst>
              <a:ext uri="{FF2B5EF4-FFF2-40B4-BE49-F238E27FC236}">
                <a16:creationId xmlns:a16="http://schemas.microsoft.com/office/drawing/2014/main" id="{1F7AA485-3B78-4A77-9EF6-CBFB8D3101E6}"/>
              </a:ext>
            </a:extLst>
          </p:cNvPr>
          <p:cNvSpPr/>
          <p:nvPr/>
        </p:nvSpPr>
        <p:spPr>
          <a:xfrm>
            <a:off x="3733051" y="7941698"/>
            <a:ext cx="5538697" cy="461665"/>
          </a:xfrm>
          <a:prstGeom prst="rect">
            <a:avLst/>
          </a:prstGeom>
        </p:spPr>
        <p:txBody>
          <a:bodyPr wrap="none">
            <a:spAutoFit/>
          </a:bodyPr>
          <a:lstStyle/>
          <a:p>
            <a:r>
              <a:rPr lang="en-US" b="0" dirty="0">
                <a:solidFill>
                  <a:schemeClr val="bg2">
                    <a:lumMod val="50000"/>
                  </a:schemeClr>
                </a:solidFill>
                <a:latin typeface="Zizou Slab Light"/>
                <a:hlinkClick r:id="rId3">
                  <a:extLst>
                    <a:ext uri="{A12FA001-AC4F-418D-AE19-62706E023703}">
                      <ahyp:hlinkClr xmlns:ahyp="http://schemas.microsoft.com/office/drawing/2018/hyperlinkcolor" xmlns="" val="tx"/>
                    </a:ext>
                  </a:extLst>
                </a:hlinkClick>
              </a:rPr>
              <a:t>https://trello.com/b/AVVFr9Fo/upcride-20</a:t>
            </a:r>
            <a:endParaRPr lang="en-US" b="0" dirty="0">
              <a:solidFill>
                <a:schemeClr val="bg2">
                  <a:lumMod val="50000"/>
                </a:schemeClr>
              </a:solidFill>
              <a:latin typeface="Zizou Slab Light"/>
            </a:endParaRPr>
          </a:p>
        </p:txBody>
      </p:sp>
    </p:spTree>
    <p:extLst>
      <p:ext uri="{BB962C8B-B14F-4D97-AF65-F5344CB8AC3E}">
        <p14:creationId xmlns:p14="http://schemas.microsoft.com/office/powerpoint/2010/main" val="2488919550"/>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3B375B"/>
        </a:solidFill>
        <a:effectLst/>
      </p:bgPr>
    </p:bg>
    <p:spTree>
      <p:nvGrpSpPr>
        <p:cNvPr id="1" name=""/>
        <p:cNvGrpSpPr/>
        <p:nvPr/>
      </p:nvGrpSpPr>
      <p:grpSpPr>
        <a:xfrm>
          <a:off x="0" y="0"/>
          <a:ext cx="0" cy="0"/>
          <a:chOff x="0" y="0"/>
          <a:chExt cx="0" cy="0"/>
        </a:xfrm>
      </p:grpSpPr>
      <p:sp>
        <p:nvSpPr>
          <p:cNvPr id="141" name="Escuela de Ingeniería de Sistemas y Computación | Facultad de Ingeniería"/>
          <p:cNvSpPr txBox="1"/>
          <p:nvPr/>
        </p:nvSpPr>
        <p:spPr>
          <a:xfrm>
            <a:off x="658450" y="1449428"/>
            <a:ext cx="6982816" cy="3281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lvl1pPr algn="l">
              <a:defRPr sz="1800" b="0">
                <a:solidFill>
                  <a:srgbClr val="FFFFFF"/>
                </a:solidFill>
                <a:latin typeface="Zizou Slab Light"/>
                <a:ea typeface="Zizou Slab Light"/>
                <a:cs typeface="Zizou Slab Light"/>
                <a:sym typeface="Zizou Slab Light"/>
              </a:defRPr>
            </a:lvl1pPr>
          </a:lstStyle>
          <a:p>
            <a:r>
              <a:t>Escuela de Ingeniería de Sistemas y Computación | Facultad de Ingeniería</a:t>
            </a:r>
          </a:p>
        </p:txBody>
      </p:sp>
      <p:sp>
        <p:nvSpPr>
          <p:cNvPr id="142" name="Ingeniería de Software"/>
          <p:cNvSpPr txBox="1"/>
          <p:nvPr/>
        </p:nvSpPr>
        <p:spPr>
          <a:xfrm>
            <a:off x="658450" y="1170028"/>
            <a:ext cx="2370811" cy="3281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lvl1pPr algn="l">
              <a:defRPr sz="1800" b="0">
                <a:solidFill>
                  <a:srgbClr val="FFFFFF"/>
                </a:solidFill>
                <a:latin typeface="Zizou Slab Medium"/>
                <a:ea typeface="Zizou Slab Medium"/>
                <a:cs typeface="Zizou Slab Medium"/>
                <a:sym typeface="Zizou Slab Medium"/>
              </a:defRPr>
            </a:lvl1pPr>
          </a:lstStyle>
          <a:p>
            <a:r>
              <a:t>Ingeniería de Software</a:t>
            </a:r>
          </a:p>
        </p:txBody>
      </p:sp>
      <p:sp>
        <p:nvSpPr>
          <p:cNvPr id="143" name="Universidad Peruana…"/>
          <p:cNvSpPr txBox="1"/>
          <p:nvPr/>
        </p:nvSpPr>
        <p:spPr>
          <a:xfrm>
            <a:off x="10454790" y="3868161"/>
            <a:ext cx="1478586" cy="40503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p>
            <a:pPr algn="l">
              <a:defRPr sz="1200" b="0">
                <a:solidFill>
                  <a:srgbClr val="FFFFFF"/>
                </a:solidFill>
                <a:latin typeface="Zizou Slab Light"/>
                <a:ea typeface="Zizou Slab Light"/>
                <a:cs typeface="Zizou Slab Light"/>
                <a:sym typeface="Zizou Slab Light"/>
              </a:defRPr>
            </a:pPr>
            <a:r>
              <a:t>Universidad Peruana </a:t>
            </a:r>
          </a:p>
          <a:p>
            <a:pPr algn="l">
              <a:defRPr sz="1200" b="0">
                <a:solidFill>
                  <a:srgbClr val="FFFFFF"/>
                </a:solidFill>
                <a:latin typeface="Zizou Slab Light"/>
                <a:ea typeface="Zizou Slab Light"/>
                <a:cs typeface="Zizou Slab Light"/>
                <a:sym typeface="Zizou Slab Light"/>
              </a:defRPr>
            </a:pPr>
            <a:r>
              <a:t>de Ciencias Aplicadas</a:t>
            </a:r>
          </a:p>
        </p:txBody>
      </p:sp>
      <p:pic>
        <p:nvPicPr>
          <p:cNvPr id="144" name="laurate.png" descr="laurate.png"/>
          <p:cNvPicPr>
            <a:picLocks noChangeAspect="1"/>
          </p:cNvPicPr>
          <p:nvPr/>
        </p:nvPicPr>
        <p:blipFill>
          <a:blip r:embed="rId2">
            <a:alphaModFix amt="22995"/>
          </a:blip>
          <a:stretch>
            <a:fillRect/>
          </a:stretch>
        </p:blipFill>
        <p:spPr>
          <a:xfrm>
            <a:off x="747999" y="8548216"/>
            <a:ext cx="1765301" cy="444501"/>
          </a:xfrm>
          <a:prstGeom prst="rect">
            <a:avLst/>
          </a:prstGeom>
          <a:ln w="12700">
            <a:miter lim="400000"/>
          </a:ln>
        </p:spPr>
      </p:pic>
      <p:pic>
        <p:nvPicPr>
          <p:cNvPr id="145" name="logo-footer-3.png" descr="logo-footer-3.png"/>
          <p:cNvPicPr>
            <a:picLocks noChangeAspect="1"/>
          </p:cNvPicPr>
          <p:nvPr/>
        </p:nvPicPr>
        <p:blipFill>
          <a:blip r:embed="rId3"/>
          <a:stretch>
            <a:fillRect/>
          </a:stretch>
        </p:blipFill>
        <p:spPr>
          <a:xfrm>
            <a:off x="10514833" y="2327420"/>
            <a:ext cx="826471" cy="826472"/>
          </a:xfrm>
          <a:prstGeom prst="rect">
            <a:avLst/>
          </a:prstGeom>
          <a:ln w="12700">
            <a:miter lim="400000"/>
          </a:ln>
        </p:spPr>
      </p:pic>
      <p:sp>
        <p:nvSpPr>
          <p:cNvPr id="146" name="UPC"/>
          <p:cNvSpPr txBox="1"/>
          <p:nvPr/>
        </p:nvSpPr>
        <p:spPr>
          <a:xfrm>
            <a:off x="10454790" y="3612969"/>
            <a:ext cx="537897" cy="3281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lvl1pPr algn="l">
              <a:defRPr sz="1800" b="0">
                <a:solidFill>
                  <a:srgbClr val="4C4A5C"/>
                </a:solidFill>
                <a:latin typeface="Zizou Slab Medium"/>
                <a:ea typeface="Zizou Slab Medium"/>
                <a:cs typeface="Zizou Slab Medium"/>
                <a:sym typeface="Zizou Slab Medium"/>
              </a:defRPr>
            </a:lvl1pPr>
          </a:lstStyle>
          <a:p>
            <a:r>
              <a:t>UPC</a:t>
            </a:r>
          </a:p>
        </p:txBody>
      </p:sp>
      <p:sp>
        <p:nvSpPr>
          <p:cNvPr id="147" name="https://www.upc.edu.pe"/>
          <p:cNvSpPr txBox="1"/>
          <p:nvPr/>
        </p:nvSpPr>
        <p:spPr>
          <a:xfrm>
            <a:off x="10454790" y="5141045"/>
            <a:ext cx="1590600" cy="25262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lvl1pPr algn="l">
              <a:defRPr sz="1200" b="0">
                <a:solidFill>
                  <a:srgbClr val="FFFFFF"/>
                </a:solidFill>
                <a:latin typeface="Zizou Slab Light"/>
                <a:ea typeface="Zizou Slab Light"/>
                <a:cs typeface="Zizou Slab Light"/>
                <a:sym typeface="Zizou Slab Light"/>
              </a:defRPr>
            </a:lvl1pPr>
          </a:lstStyle>
          <a:p>
            <a:r>
              <a:t>https://www.upc.edu.pe</a:t>
            </a:r>
          </a:p>
        </p:txBody>
      </p:sp>
      <p:sp>
        <p:nvSpPr>
          <p:cNvPr id="148" name="Prolongación Primavera 2390,…"/>
          <p:cNvSpPr txBox="1"/>
          <p:nvPr/>
        </p:nvSpPr>
        <p:spPr>
          <a:xfrm>
            <a:off x="10454790" y="4400189"/>
            <a:ext cx="2000251" cy="40502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p>
            <a:pPr algn="l">
              <a:defRPr sz="1200" b="0">
                <a:solidFill>
                  <a:srgbClr val="FFFFFF"/>
                </a:solidFill>
                <a:latin typeface="Zizou Slab Light"/>
                <a:ea typeface="Zizou Slab Light"/>
                <a:cs typeface="Zizou Slab Light"/>
                <a:sym typeface="Zizou Slab Light"/>
              </a:defRPr>
            </a:pPr>
            <a:r>
              <a:t>Prolongación Primavera 2390,</a:t>
            </a:r>
          </a:p>
          <a:p>
            <a:pPr algn="l">
              <a:defRPr sz="1200" b="0">
                <a:solidFill>
                  <a:srgbClr val="FFFFFF"/>
                </a:solidFill>
                <a:latin typeface="Zizou Slab Light"/>
                <a:ea typeface="Zizou Slab Light"/>
                <a:cs typeface="Zizou Slab Light"/>
                <a:sym typeface="Zizou Slab Light"/>
              </a:defRPr>
            </a:pPr>
            <a:r>
              <a:t>Monterrico, Santiago de Surco</a:t>
            </a:r>
          </a:p>
        </p:txBody>
      </p:sp>
      <p:sp>
        <p:nvSpPr>
          <p:cNvPr id="149" name="exígete, innova"/>
          <p:cNvSpPr txBox="1"/>
          <p:nvPr/>
        </p:nvSpPr>
        <p:spPr>
          <a:xfrm>
            <a:off x="10454790" y="5668816"/>
            <a:ext cx="1144373" cy="25263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lvl1pPr algn="l">
              <a:defRPr sz="1200" b="0" i="1">
                <a:solidFill>
                  <a:srgbClr val="FFFFFF"/>
                </a:solidFill>
                <a:latin typeface="Zizou Slab Medium"/>
                <a:ea typeface="Zizou Slab Medium"/>
                <a:cs typeface="Zizou Slab Medium"/>
                <a:sym typeface="Zizou Slab Medium"/>
              </a:defRPr>
            </a:lvl1pPr>
          </a:lstStyle>
          <a:p>
            <a:r>
              <a:t>exígete, innova</a:t>
            </a:r>
          </a:p>
        </p:txBody>
      </p:sp>
      <p:sp>
        <p:nvSpPr>
          <p:cNvPr id="150" name="PREGRADO"/>
          <p:cNvSpPr txBox="1"/>
          <p:nvPr/>
        </p:nvSpPr>
        <p:spPr>
          <a:xfrm>
            <a:off x="632182" y="635000"/>
            <a:ext cx="1621232" cy="55626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r">
              <a:defRPr sz="3600" b="0">
                <a:solidFill>
                  <a:srgbClr val="FFFFFF"/>
                </a:solidFill>
                <a:latin typeface="Solano Gothic MVB Std Bold"/>
                <a:ea typeface="Solano Gothic MVB Std Bold"/>
                <a:cs typeface="Solano Gothic MVB Std Bold"/>
                <a:sym typeface="Solano Gothic MVB Std Bold"/>
              </a:defRPr>
            </a:lvl1pPr>
          </a:lstStyle>
          <a:p>
            <a:r>
              <a:t>PREGRADO</a:t>
            </a:r>
          </a:p>
        </p:txBody>
      </p:sp>
      <p:sp>
        <p:nvSpPr>
          <p:cNvPr id="151" name="Lima 33 - Perú"/>
          <p:cNvSpPr txBox="1"/>
          <p:nvPr/>
        </p:nvSpPr>
        <p:spPr>
          <a:xfrm>
            <a:off x="10454790" y="4740274"/>
            <a:ext cx="982219" cy="25263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lvl1pPr algn="l">
              <a:defRPr sz="1200" b="0">
                <a:solidFill>
                  <a:srgbClr val="FFFFFF"/>
                </a:solidFill>
                <a:latin typeface="Zizou Slab Light"/>
                <a:ea typeface="Zizou Slab Light"/>
                <a:cs typeface="Zizou Slab Light"/>
                <a:sym typeface="Zizou Slab Light"/>
              </a:defRPr>
            </a:lvl1pPr>
          </a:lstStyle>
          <a:p>
            <a:r>
              <a:t>Lima 33 - Perú</a:t>
            </a:r>
          </a:p>
        </p:txBody>
      </p:sp>
      <p:sp>
        <p:nvSpPr>
          <p:cNvPr id="152" name="T 511 313 3333"/>
          <p:cNvSpPr txBox="1"/>
          <p:nvPr/>
        </p:nvSpPr>
        <p:spPr>
          <a:xfrm>
            <a:off x="10454790" y="4932216"/>
            <a:ext cx="946557" cy="25262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lvl1pPr algn="l">
              <a:defRPr sz="1200" b="0">
                <a:solidFill>
                  <a:srgbClr val="FFFFFF"/>
                </a:solidFill>
                <a:latin typeface="Zizou Slab Light"/>
                <a:ea typeface="Zizou Slab Light"/>
                <a:cs typeface="Zizou Slab Light"/>
                <a:sym typeface="Zizou Slab Light"/>
              </a:defRPr>
            </a:lvl1pPr>
          </a:lstStyle>
          <a:p>
            <a:r>
              <a:t>T 511 313 3333</a:t>
            </a: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8" name="Para profundizar"/>
          <p:cNvSpPr txBox="1"/>
          <p:nvPr/>
        </p:nvSpPr>
        <p:spPr>
          <a:xfrm>
            <a:off x="781628" y="1243384"/>
            <a:ext cx="5924699" cy="6565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lvl1pPr algn="l">
              <a:defRPr sz="3600" b="0">
                <a:solidFill>
                  <a:srgbClr val="929292"/>
                </a:solidFill>
                <a:latin typeface="Zizou Slab"/>
                <a:ea typeface="Zizou Slab"/>
                <a:cs typeface="Zizou Slab"/>
                <a:sym typeface="Zizou Slab"/>
              </a:defRPr>
            </a:lvl1pPr>
          </a:lstStyle>
          <a:p>
            <a:r>
              <a:rPr lang="es-ES" dirty="0"/>
              <a:t>NOMBRE DEL PRODUCTO</a:t>
            </a:r>
            <a:endParaRPr dirty="0"/>
          </a:p>
        </p:txBody>
      </p:sp>
      <p:sp>
        <p:nvSpPr>
          <p:cNvPr id="139" name="https://developer.apple.com"/>
          <p:cNvSpPr txBox="1"/>
          <p:nvPr/>
        </p:nvSpPr>
        <p:spPr>
          <a:xfrm>
            <a:off x="6172200" y="4658839"/>
            <a:ext cx="2495831" cy="71814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spAutoFit/>
          </a:bodyPr>
          <a:lstStyle>
            <a:lvl1pPr algn="l">
              <a:defRPr sz="3600" b="0">
                <a:solidFill>
                  <a:srgbClr val="FFFFFF"/>
                </a:solidFill>
                <a:latin typeface="Zizou Slab Light"/>
                <a:ea typeface="Zizou Slab Light"/>
                <a:cs typeface="Zizou Slab Light"/>
                <a:sym typeface="Zizou Slab Light"/>
              </a:defRPr>
            </a:lvl1pPr>
          </a:lstStyle>
          <a:p>
            <a:r>
              <a:rPr lang="es-ES" sz="4000" dirty="0">
                <a:solidFill>
                  <a:schemeClr val="tx1"/>
                </a:solidFill>
              </a:rPr>
              <a:t>UPC RIDE</a:t>
            </a:r>
            <a:endParaRPr sz="4000" dirty="0">
              <a:solidFill>
                <a:schemeClr val="tx1"/>
              </a:solidFill>
            </a:endParaRPr>
          </a:p>
        </p:txBody>
      </p:sp>
      <p:pic>
        <p:nvPicPr>
          <p:cNvPr id="2" name="Imagen 1"/>
          <p:cNvPicPr>
            <a:picLocks noChangeAspect="1"/>
          </p:cNvPicPr>
          <p:nvPr/>
        </p:nvPicPr>
        <p:blipFill>
          <a:blip r:embed="rId2" cstate="print">
            <a:biLevel thresh="50000"/>
            <a:extLst>
              <a:ext uri="{28A0092B-C50C-407E-A947-70E740481C1C}">
                <a14:useLocalDpi xmlns:a14="http://schemas.microsoft.com/office/drawing/2010/main" val="0"/>
              </a:ext>
            </a:extLst>
          </a:blip>
          <a:stretch>
            <a:fillRect/>
          </a:stretch>
        </p:blipFill>
        <p:spPr>
          <a:xfrm>
            <a:off x="4555880" y="4209751"/>
            <a:ext cx="1616320" cy="1616320"/>
          </a:xfrm>
          <a:prstGeom prst="rect">
            <a:avLst/>
          </a:prstGeom>
        </p:spPr>
      </p:pic>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Resultado de imagen para problema vector png">
            <a:extLst>
              <a:ext uri="{FF2B5EF4-FFF2-40B4-BE49-F238E27FC236}">
                <a16:creationId xmlns:a16="http://schemas.microsoft.com/office/drawing/2014/main" id="{2DF16555-D532-44CA-835C-1BD7AF844B39}"/>
              </a:ext>
            </a:extLst>
          </p:cNvPr>
          <p:cNvPicPr>
            <a:picLocks noChangeAspect="1" noChangeArrowheads="1"/>
          </p:cNvPicPr>
          <p:nvPr/>
        </p:nvPicPr>
        <p:blipFill>
          <a:blip r:embed="rId2">
            <a:clrChange>
              <a:clrFrom>
                <a:srgbClr val="F6F6F6"/>
              </a:clrFrom>
              <a:clrTo>
                <a:srgbClr val="F6F6F6">
                  <a:alpha val="0"/>
                </a:srgbClr>
              </a:clrTo>
            </a:clrChange>
            <a:alphaModFix amt="20000"/>
            <a:extLst>
              <a:ext uri="{28A0092B-C50C-407E-A947-70E740481C1C}">
                <a14:useLocalDpi xmlns:a14="http://schemas.microsoft.com/office/drawing/2010/main" val="0"/>
              </a:ext>
            </a:extLst>
          </a:blip>
          <a:srcRect/>
          <a:stretch>
            <a:fillRect/>
          </a:stretch>
        </p:blipFill>
        <p:spPr bwMode="auto">
          <a:xfrm>
            <a:off x="3498575" y="1901252"/>
            <a:ext cx="6056242" cy="6065560"/>
          </a:xfrm>
          <a:prstGeom prst="rect">
            <a:avLst/>
          </a:prstGeom>
          <a:noFill/>
          <a:extLst>
            <a:ext uri="{909E8E84-426E-40DD-AFC4-6F175D3DCCD1}">
              <a14:hiddenFill xmlns:a14="http://schemas.microsoft.com/office/drawing/2010/main">
                <a:solidFill>
                  <a:srgbClr val="FFFFFF"/>
                </a:solidFill>
              </a14:hiddenFill>
            </a:ext>
          </a:extLst>
        </p:spPr>
      </p:pic>
      <p:sp>
        <p:nvSpPr>
          <p:cNvPr id="4" name="Al finalizar la sesión …">
            <a:extLst>
              <a:ext uri="{FF2B5EF4-FFF2-40B4-BE49-F238E27FC236}">
                <a16:creationId xmlns:a16="http://schemas.microsoft.com/office/drawing/2014/main" id="{19F60B99-DAA7-4C66-B5B1-CBC10465ED59}"/>
              </a:ext>
            </a:extLst>
          </p:cNvPr>
          <p:cNvSpPr txBox="1"/>
          <p:nvPr/>
        </p:nvSpPr>
        <p:spPr>
          <a:xfrm>
            <a:off x="3339794" y="4162979"/>
            <a:ext cx="6479339" cy="6565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3600" b="0">
                <a:solidFill>
                  <a:srgbClr val="FFFFFF"/>
                </a:solidFill>
                <a:latin typeface="Zizou Slab Light"/>
                <a:ea typeface="Zizou Slab Light"/>
                <a:cs typeface="Zizou Slab Light"/>
                <a:sym typeface="Zizou Slab Light"/>
              </a:defRPr>
            </a:lvl1pPr>
          </a:lstStyle>
          <a:p>
            <a:pPr algn="ctr"/>
            <a:r>
              <a:rPr lang="es-MX" dirty="0">
                <a:solidFill>
                  <a:schemeClr val="tx2"/>
                </a:solidFill>
              </a:rPr>
              <a:t>ANTECEDENTES Y PROBLEMÁTICA</a:t>
            </a:r>
            <a:endParaRPr dirty="0">
              <a:solidFill>
                <a:schemeClr val="tx2"/>
              </a:solidFill>
            </a:endParaRPr>
          </a:p>
        </p:txBody>
      </p:sp>
    </p:spTree>
    <p:extLst>
      <p:ext uri="{BB962C8B-B14F-4D97-AF65-F5344CB8AC3E}">
        <p14:creationId xmlns:p14="http://schemas.microsoft.com/office/powerpoint/2010/main" val="2429828759"/>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Para profundizar"/>
          <p:cNvSpPr txBox="1"/>
          <p:nvPr/>
        </p:nvSpPr>
        <p:spPr>
          <a:xfrm>
            <a:off x="781628" y="1243384"/>
            <a:ext cx="7720062" cy="6565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lvl1pPr algn="l">
              <a:defRPr sz="3600" b="0">
                <a:solidFill>
                  <a:srgbClr val="929292"/>
                </a:solidFill>
                <a:latin typeface="Zizou Slab"/>
                <a:ea typeface="Zizou Slab"/>
                <a:cs typeface="Zizou Slab"/>
                <a:sym typeface="Zizou Slab"/>
              </a:defRPr>
            </a:lvl1pPr>
          </a:lstStyle>
          <a:p>
            <a:r>
              <a:rPr lang="es-ES" dirty="0"/>
              <a:t>PLANTEAMIENTO DEL PROBLEMA</a:t>
            </a:r>
            <a:endParaRPr dirty="0"/>
          </a:p>
        </p:txBody>
      </p:sp>
      <p:sp>
        <p:nvSpPr>
          <p:cNvPr id="139" name="https://developer.apple.com"/>
          <p:cNvSpPr txBox="1"/>
          <p:nvPr/>
        </p:nvSpPr>
        <p:spPr>
          <a:xfrm>
            <a:off x="781628" y="4248607"/>
            <a:ext cx="11182350" cy="157992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spAutoFit/>
          </a:bodyPr>
          <a:lstStyle>
            <a:lvl1pPr algn="l">
              <a:defRPr sz="3600" b="0">
                <a:solidFill>
                  <a:srgbClr val="FFFFFF"/>
                </a:solidFill>
                <a:latin typeface="Zizou Slab Light"/>
                <a:ea typeface="Zizou Slab Light"/>
                <a:cs typeface="Zizou Slab Light"/>
                <a:sym typeface="Zizou Slab Light"/>
              </a:defRPr>
            </a:lvl1pPr>
          </a:lstStyle>
          <a:p>
            <a:pPr algn="ctr"/>
            <a:r>
              <a:rPr lang="es-ES" sz="3200" dirty="0">
                <a:solidFill>
                  <a:schemeClr val="tx1"/>
                </a:solidFill>
              </a:rPr>
              <a:t>¿Cómo podríamos mejorar el transporte de los alumnos de la UPC, de modo que este no interfiera con sus estudios y se sientan seguros viajando?</a:t>
            </a:r>
            <a:endParaRPr sz="3200" dirty="0">
              <a:solidFill>
                <a:schemeClr val="tx1"/>
              </a:solidFill>
            </a:endParaRPr>
          </a:p>
        </p:txBody>
      </p:sp>
    </p:spTree>
    <p:extLst>
      <p:ext uri="{BB962C8B-B14F-4D97-AF65-F5344CB8AC3E}">
        <p14:creationId xmlns:p14="http://schemas.microsoft.com/office/powerpoint/2010/main" val="1325570185"/>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Para profundizar"/>
          <p:cNvSpPr txBox="1"/>
          <p:nvPr/>
        </p:nvSpPr>
        <p:spPr>
          <a:xfrm>
            <a:off x="781628" y="1243384"/>
            <a:ext cx="2949525" cy="6565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lvl1pPr algn="l">
              <a:defRPr sz="3600" b="0">
                <a:solidFill>
                  <a:srgbClr val="929292"/>
                </a:solidFill>
                <a:latin typeface="Zizou Slab"/>
                <a:ea typeface="Zizou Slab"/>
                <a:cs typeface="Zizou Slab"/>
                <a:sym typeface="Zizou Slab"/>
              </a:defRPr>
            </a:lvl1pPr>
          </a:lstStyle>
          <a:p>
            <a:r>
              <a:rPr lang="es-ES" dirty="0"/>
              <a:t>SUPUESTOS</a:t>
            </a:r>
            <a:endParaRPr dirty="0"/>
          </a:p>
        </p:txBody>
      </p:sp>
      <p:sp>
        <p:nvSpPr>
          <p:cNvPr id="7" name="https://developer.apple.com"/>
          <p:cNvSpPr txBox="1"/>
          <p:nvPr/>
        </p:nvSpPr>
        <p:spPr>
          <a:xfrm>
            <a:off x="970922" y="2362200"/>
            <a:ext cx="6817093" cy="256480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spAutoFit/>
          </a:bodyPr>
          <a:lstStyle>
            <a:lvl1pPr algn="l">
              <a:defRPr sz="3600" b="0">
                <a:solidFill>
                  <a:srgbClr val="FFFFFF"/>
                </a:solidFill>
                <a:latin typeface="Zizou Slab Light"/>
                <a:ea typeface="Zizou Slab Light"/>
                <a:cs typeface="Zizou Slab Light"/>
                <a:sym typeface="Zizou Slab Light"/>
              </a:defRPr>
            </a:lvl1pPr>
          </a:lstStyle>
          <a:p>
            <a:pPr algn="ctr"/>
            <a:r>
              <a:rPr lang="es-ES" sz="3200" dirty="0">
                <a:solidFill>
                  <a:schemeClr val="tx1"/>
                </a:solidFill>
              </a:rPr>
              <a:t>Nuestros clientes iniciales serán estudiantes de la UPC que necesiten un medio de trasporte con el cual no demoren mucho en llegar a su destino y sea seguro.</a:t>
            </a:r>
            <a:endParaRPr sz="3200" dirty="0">
              <a:solidFill>
                <a:schemeClr val="tx1"/>
              </a:solidFill>
            </a:endParaRPr>
          </a:p>
        </p:txBody>
      </p:sp>
      <p:sp>
        <p:nvSpPr>
          <p:cNvPr id="8" name="https://developer.apple.com"/>
          <p:cNvSpPr txBox="1"/>
          <p:nvPr/>
        </p:nvSpPr>
        <p:spPr>
          <a:xfrm>
            <a:off x="1123322" y="5524500"/>
            <a:ext cx="6817093" cy="207236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spAutoFit/>
          </a:bodyPr>
          <a:lstStyle>
            <a:lvl1pPr algn="l">
              <a:defRPr sz="3600" b="0">
                <a:solidFill>
                  <a:srgbClr val="FFFFFF"/>
                </a:solidFill>
                <a:latin typeface="Zizou Slab Light"/>
                <a:ea typeface="Zizou Slab Light"/>
                <a:cs typeface="Zizou Slab Light"/>
                <a:sym typeface="Zizou Slab Light"/>
              </a:defRPr>
            </a:lvl1pPr>
          </a:lstStyle>
          <a:p>
            <a:pPr algn="ctr"/>
            <a:r>
              <a:rPr lang="es-ES" sz="3200" dirty="0">
                <a:solidFill>
                  <a:schemeClr val="tx1"/>
                </a:solidFill>
              </a:rPr>
              <a:t>El cliente también puede obtener los siguientes beneficios: dinero, comodidad y expansión de su círculo social </a:t>
            </a:r>
            <a:endParaRPr sz="3200" dirty="0">
              <a:solidFill>
                <a:schemeClr val="tx1"/>
              </a:solidFill>
            </a:endParaRPr>
          </a:p>
        </p:txBody>
      </p:sp>
      <p:pic>
        <p:nvPicPr>
          <p:cNvPr id="2052" name="Picture 4" descr="Resultado de imagen para ESTUDIANTES png">
            <a:extLst>
              <a:ext uri="{FF2B5EF4-FFF2-40B4-BE49-F238E27FC236}">
                <a16:creationId xmlns:a16="http://schemas.microsoft.com/office/drawing/2014/main" id="{16AFD7AC-37FA-483E-AAE7-BC152CA4E9A4}"/>
              </a:ext>
            </a:extLst>
          </p:cNvPr>
          <p:cNvPicPr>
            <a:picLocks noChangeAspect="1" noChangeArrowheads="1"/>
          </p:cNvPicPr>
          <p:nvPr/>
        </p:nvPicPr>
        <p:blipFill>
          <a:blip r:embed="rId2">
            <a:biLevel thresh="75000"/>
            <a:alphaModFix amt="50000"/>
            <a:extLst>
              <a:ext uri="{BEBA8EAE-BF5A-486C-A8C5-ECC9F3942E4B}">
                <a14:imgProps xmlns:a14="http://schemas.microsoft.com/office/drawing/2010/main">
                  <a14:imgLayer r:embed="rId3">
                    <a14:imgEffect>
                      <a14:saturation sat="0"/>
                    </a14:imgEffect>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6334539" y="6573078"/>
            <a:ext cx="6080393" cy="102378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Resultado de imagen para ESTUDIANTES png">
            <a:extLst>
              <a:ext uri="{FF2B5EF4-FFF2-40B4-BE49-F238E27FC236}">
                <a16:creationId xmlns:a16="http://schemas.microsoft.com/office/drawing/2014/main" id="{3AA0288B-453D-4A16-AF35-E33D8F165F5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77753" y="2074421"/>
            <a:ext cx="5695068" cy="56950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9889358"/>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Para profundizar"/>
          <p:cNvSpPr txBox="1"/>
          <p:nvPr/>
        </p:nvSpPr>
        <p:spPr>
          <a:xfrm>
            <a:off x="781628" y="1243384"/>
            <a:ext cx="2564805" cy="6565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lvl1pPr algn="l">
              <a:defRPr sz="3600" b="0">
                <a:solidFill>
                  <a:srgbClr val="929292"/>
                </a:solidFill>
                <a:latin typeface="Zizou Slab"/>
                <a:ea typeface="Zizou Slab"/>
                <a:cs typeface="Zizou Slab"/>
                <a:sym typeface="Zizou Slab"/>
              </a:defRPr>
            </a:lvl1pPr>
          </a:lstStyle>
          <a:p>
            <a:r>
              <a:rPr lang="es-ES" dirty="0"/>
              <a:t>HIPOTESIS</a:t>
            </a:r>
            <a:endParaRPr dirty="0"/>
          </a:p>
        </p:txBody>
      </p:sp>
      <p:sp>
        <p:nvSpPr>
          <p:cNvPr id="5" name="https://developer.apple.com"/>
          <p:cNvSpPr txBox="1"/>
          <p:nvPr/>
        </p:nvSpPr>
        <p:spPr>
          <a:xfrm>
            <a:off x="971550" y="3619760"/>
            <a:ext cx="11029950" cy="305724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spAutoFit/>
          </a:bodyPr>
          <a:lstStyle>
            <a:lvl1pPr algn="l">
              <a:defRPr sz="3600" b="0">
                <a:solidFill>
                  <a:srgbClr val="FFFFFF"/>
                </a:solidFill>
                <a:latin typeface="Zizou Slab Light"/>
                <a:ea typeface="Zizou Slab Light"/>
                <a:cs typeface="Zizou Slab Light"/>
                <a:sym typeface="Zizou Slab Light"/>
              </a:defRPr>
            </a:lvl1pPr>
          </a:lstStyle>
          <a:p>
            <a:pPr algn="ctr"/>
            <a:r>
              <a:rPr lang="es-ES" sz="3200" dirty="0">
                <a:solidFill>
                  <a:schemeClr val="tx1"/>
                </a:solidFill>
              </a:rPr>
              <a:t>Creemos que los servicios de colectivo que serían solicitados de acuerdo al distrito de origen del estudiante o de una respectiva sede de la UPC logrará que los estudiantes viajen seguros, ahorren tiempo y puedan llegar más temprano a clase, lo cual podremos observar en el reporte del conductor al finalizar cada viaje y en las reseñas de los usuarios.</a:t>
            </a:r>
            <a:endParaRPr sz="3200" dirty="0">
              <a:solidFill>
                <a:schemeClr val="tx1"/>
              </a:solidFill>
            </a:endParaRPr>
          </a:p>
        </p:txBody>
      </p:sp>
    </p:spTree>
    <p:extLst>
      <p:ext uri="{BB962C8B-B14F-4D97-AF65-F5344CB8AC3E}">
        <p14:creationId xmlns:p14="http://schemas.microsoft.com/office/powerpoint/2010/main" val="1703442650"/>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p:nvPr/>
        </p:nvPicPr>
        <p:blipFill>
          <a:blip r:embed="rId2" cstate="print">
            <a:extLst>
              <a:ext uri="{28A0092B-C50C-407E-A947-70E740481C1C}">
                <a14:useLocalDpi xmlns:a14="http://schemas.microsoft.com/office/drawing/2010/main" val="0"/>
              </a:ext>
            </a:extLst>
          </a:blip>
          <a:stretch>
            <a:fillRect/>
          </a:stretch>
        </p:blipFill>
        <p:spPr>
          <a:xfrm>
            <a:off x="0" y="0"/>
            <a:ext cx="13004800" cy="9753600"/>
          </a:xfrm>
          <a:prstGeom prst="rect">
            <a:avLst/>
          </a:prstGeom>
        </p:spPr>
      </p:pic>
    </p:spTree>
    <p:extLst>
      <p:ext uri="{BB962C8B-B14F-4D97-AF65-F5344CB8AC3E}">
        <p14:creationId xmlns:p14="http://schemas.microsoft.com/office/powerpoint/2010/main" val="2266383646"/>
      </p:ext>
    </p:extLst>
  </p:cSld>
  <p:clrMapOvr>
    <a:masterClrMapping/>
  </p:clrMapOvr>
  <p:transition spd="med"/>
</p:sld>
</file>

<file path=ppt/theme/theme1.xml><?xml version="1.0" encoding="utf-8"?>
<a:theme xmlns:a="http://schemas.openxmlformats.org/drawingml/2006/main"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542</TotalTime>
  <Words>1803</Words>
  <Application>Microsoft Office PowerPoint</Application>
  <PresentationFormat>Personalizado</PresentationFormat>
  <Paragraphs>148</Paragraphs>
  <Slides>39</Slides>
  <Notes>3</Notes>
  <HiddenSlides>0</HiddenSlides>
  <MMClips>0</MMClips>
  <ScaleCrop>false</ScaleCrop>
  <HeadingPairs>
    <vt:vector size="6" baseType="variant">
      <vt:variant>
        <vt:lpstr>Fuentes usadas</vt:lpstr>
      </vt:variant>
      <vt:variant>
        <vt:i4>14</vt:i4>
      </vt:variant>
      <vt:variant>
        <vt:lpstr>Tema</vt:lpstr>
      </vt:variant>
      <vt:variant>
        <vt:i4>1</vt:i4>
      </vt:variant>
      <vt:variant>
        <vt:lpstr>Títulos de diapositiva</vt:lpstr>
      </vt:variant>
      <vt:variant>
        <vt:i4>39</vt:i4>
      </vt:variant>
    </vt:vector>
  </HeadingPairs>
  <TitlesOfParts>
    <vt:vector size="54" baseType="lpstr">
      <vt:lpstr>Arial</vt:lpstr>
      <vt:lpstr>Helvetica Light</vt:lpstr>
      <vt:lpstr>Helvetica Neue</vt:lpstr>
      <vt:lpstr>Helvetica Neue Light</vt:lpstr>
      <vt:lpstr>Helvetica Neue Medium</vt:lpstr>
      <vt:lpstr>Helvetica Neue Thin</vt:lpstr>
      <vt:lpstr>Microsoft Sans Serif</vt:lpstr>
      <vt:lpstr>Solano Gothic MVB </vt:lpstr>
      <vt:lpstr>Solano Gothic MVB Std Bold</vt:lpstr>
      <vt:lpstr>Symbol</vt:lpstr>
      <vt:lpstr>Times New Roman</vt:lpstr>
      <vt:lpstr>Zizou Slab</vt:lpstr>
      <vt:lpstr>Zizou Slab Light</vt:lpstr>
      <vt:lpstr>Zizou Slab Medium</vt:lpstr>
      <vt:lpstr>White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pcisavel (Velasquez Nuñez, Angel Augusto)</dc:creator>
  <cp:lastModifiedBy>César Pizarro</cp:lastModifiedBy>
  <cp:revision>58</cp:revision>
  <dcterms:created xsi:type="dcterms:W3CDTF">2019-03-08T00:44:33Z</dcterms:created>
  <dcterms:modified xsi:type="dcterms:W3CDTF">2019-09-27T12:44:10Z</dcterms:modified>
</cp:coreProperties>
</file>